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Lst>
  <p:sldSz cy="5143500" cx="9144000"/>
  <p:notesSz cx="6858000" cy="9144000"/>
  <p:embeddedFontLst>
    <p:embeddedFont>
      <p:font typeface="Content"/>
      <p:regular r:id="rId93"/>
      <p:bold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92">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92"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slide" Target="slides/slide83.xml"/><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94" Type="http://schemas.openxmlformats.org/officeDocument/2006/relationships/font" Target="fonts/Content-bold.fntdata"/><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font" Target="fonts/Content-regular.fntdata"/><Relationship Id="rId92" Type="http://schemas.openxmlformats.org/officeDocument/2006/relationships/slide" Target="slides/slide87.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1f323a80ca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1f323a80ca_0_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 name="Google Shape;61;g11f323a80ca_0_7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f323a80ca_0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 name="Google Shape;125;g11f323a80ca_0_163: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26" name="Google Shape;126;g11f323a80ca_0_163: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f323a80ca_0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 name="Google Shape;133;g11f323a80ca_0_181: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34" name="Google Shape;134;g11f323a80ca_0_181: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1f323a80ca_0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 name="Google Shape;140;g11f323a80ca_0_205: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41" name="Google Shape;141;g11f323a80ca_0_205: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1f323a80ca_0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 name="Google Shape;148;g11f323a80ca_0_198: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49" name="Google Shape;149;g11f323a80ca_0_198: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f323a80ca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 name="Google Shape;156;g11f323a80ca_0_213: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2000">
                <a:latin typeface="Arial"/>
                <a:ea typeface="Arial"/>
                <a:cs typeface="Arial"/>
                <a:sym typeface="Arial"/>
              </a:rPr>
              <a:t>https://www.w3schools.com/bootstrap/bootstrap_ver.asp</a:t>
            </a:r>
            <a:endParaRPr b="0" sz="2000" strike="noStrike">
              <a:latin typeface="Arial"/>
              <a:ea typeface="Arial"/>
              <a:cs typeface="Arial"/>
              <a:sym typeface="Arial"/>
            </a:endParaRPr>
          </a:p>
        </p:txBody>
      </p:sp>
      <p:sp>
        <p:nvSpPr>
          <p:cNvPr id="157" name="Google Shape;157;g11f323a80ca_0_213: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1f323a80ca_0_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 name="Google Shape;163;g11f323a80ca_0_224: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64" name="Google Shape;164;g11f323a80ca_0_224: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1f323a80ca_0_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 name="Google Shape;170;g11f323a80ca_0_230: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71" name="Google Shape;171;g11f323a80ca_0_230: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1f323a80ca_0_2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 name="Google Shape;178;g11f323a80ca_0_238: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2000">
                <a:latin typeface="Arial"/>
                <a:ea typeface="Arial"/>
                <a:cs typeface="Arial"/>
                <a:sym typeface="Arial"/>
              </a:rPr>
              <a:t>https://www.w3schools.com/bootstrap/bootstrap_ver.asp</a:t>
            </a:r>
            <a:endParaRPr b="0" sz="2000" strike="noStrike">
              <a:latin typeface="Arial"/>
              <a:ea typeface="Arial"/>
              <a:cs typeface="Arial"/>
              <a:sym typeface="Arial"/>
            </a:endParaRPr>
          </a:p>
        </p:txBody>
      </p:sp>
      <p:sp>
        <p:nvSpPr>
          <p:cNvPr id="179" name="Google Shape;179;g11f323a80ca_0_238: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2ccdbbe8ce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12ccdbbe8c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2ccdbbe8ce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 name="Google Shape;191;g12ccdbbe8ce_0_2: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92" name="Google Shape;192;g12ccdbbe8ce_0_2: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 name="Google Shape;6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ccdbbe8c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 name="Google Shape;202;g12ccdbbe8ce_0_18: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203" name="Google Shape;203;g12ccdbbe8ce_0_18: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ccdbbe8ce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9" name="Google Shape;209;g12ccdbbe8ce_0_32: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210" name="Google Shape;210;g12ccdbbe8ce_0_32: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2ccdbbe8ce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g12ccdbbe8ce_0_53: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224" name="Google Shape;224;g12ccdbbe8ce_0_53: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2ccdbbe8ce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g12ccdbbe8ce_0_68: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1150">
                <a:solidFill>
                  <a:srgbClr val="000088"/>
                </a:solidFill>
                <a:highlight>
                  <a:srgbClr val="EEEEEE"/>
                </a:highlight>
                <a:latin typeface="Arial"/>
                <a:ea typeface="Arial"/>
                <a:cs typeface="Arial"/>
                <a:sym typeface="Arial"/>
              </a:rPr>
              <a:t>Examples:</a:t>
            </a:r>
            <a:br>
              <a:rPr lang="en-US" sz="1150">
                <a:solidFill>
                  <a:srgbClr val="000088"/>
                </a:solidFill>
                <a:highlight>
                  <a:srgbClr val="EEEEEE"/>
                </a:highlight>
                <a:latin typeface="Arial"/>
                <a:ea typeface="Arial"/>
                <a:cs typeface="Arial"/>
                <a:sym typeface="Arial"/>
              </a:rPr>
            </a:br>
            <a:br>
              <a:rPr lang="en-US" sz="1150">
                <a:solidFill>
                  <a:srgbClr val="000088"/>
                </a:solidFill>
                <a:highlight>
                  <a:srgbClr val="EEEEEE"/>
                </a:highlight>
                <a:latin typeface="Arial"/>
                <a:ea typeface="Arial"/>
                <a:cs typeface="Arial"/>
                <a:sym typeface="Arial"/>
              </a:rPr>
            </a:br>
            <a:r>
              <a:rPr lang="en-US" sz="1150">
                <a:solidFill>
                  <a:srgbClr val="000088"/>
                </a:solidFill>
                <a:highlight>
                  <a:srgbClr val="EEEEEE"/>
                </a:highlight>
                <a:latin typeface="Arial"/>
                <a:ea typeface="Arial"/>
                <a:cs typeface="Arial"/>
                <a:sym typeface="Arial"/>
              </a:rPr>
              <a:t>&lt;div&gt;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&lt;div&gt;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Uppercase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title | uppercase }}</a:t>
            </a:r>
            <a:r>
              <a:rPr lang="en-US" sz="1150">
                <a:solidFill>
                  <a:srgbClr val="000088"/>
                </a:solidFill>
                <a:highlight>
                  <a:srgbClr val="EEEEEE"/>
                </a:highlight>
                <a:latin typeface="Arial"/>
                <a:ea typeface="Arial"/>
                <a:cs typeface="Arial"/>
                <a:sym typeface="Arial"/>
              </a:rPr>
              <a:t>&lt;/b&gt;</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&lt;br/&gt;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Lowercase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title | lowercase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spcBef>
                <a:spcPts val="0"/>
              </a:spcBef>
              <a:spcAft>
                <a:spcPts val="0"/>
              </a:spcAft>
              <a:buClr>
                <a:schemeClr val="dk1"/>
              </a:buClr>
              <a:buFont typeface="Arial"/>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&lt;br/&gt;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Currency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6589.23 | currency:"USD" }}</a:t>
            </a:r>
            <a:r>
              <a:rPr lang="en-US" sz="1150">
                <a:solidFill>
                  <a:srgbClr val="000088"/>
                </a:solidFill>
                <a:highlight>
                  <a:srgbClr val="EEEEEE"/>
                </a:highlight>
                <a:latin typeface="Arial"/>
                <a:ea typeface="Arial"/>
                <a:cs typeface="Arial"/>
                <a:sym typeface="Arial"/>
              </a:rPr>
              <a:t>&lt;/b&gt;</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&lt;br/&gt;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6589.23 | currency:"USD":true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 Boolean true is used to get the sign of the currency.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&lt;br/&gt;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Date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todaydate | date:'d/M/y' }}</a:t>
            </a:r>
            <a:r>
              <a:rPr lang="en-US" sz="1150">
                <a:solidFill>
                  <a:srgbClr val="000088"/>
                </a:solidFill>
                <a:highlight>
                  <a:srgbClr val="EEEEEE"/>
                </a:highlight>
                <a:latin typeface="Arial"/>
                <a:ea typeface="Arial"/>
                <a:cs typeface="Arial"/>
                <a:sym typeface="Arial"/>
              </a:rPr>
              <a:t>&lt;/b&gt;</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&lt;br/&gt;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todaydate | date:'shortTime'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Decimal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454.78787814 | number: '3.4-4'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 3 is for main integer, 4 -4 are for integers to be displayed. </a:t>
            </a:r>
            <a:endParaRPr sz="1150">
              <a:highlight>
                <a:srgbClr val="EEEEEE"/>
              </a:highlight>
              <a:latin typeface="Arial"/>
              <a:ea typeface="Arial"/>
              <a:cs typeface="Arial"/>
              <a:sym typeface="Arial"/>
            </a:endParaRPr>
          </a:p>
          <a:p>
            <a:pPr indent="0" lvl="0" marL="0" rtl="0" algn="l">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&lt;br/&gt;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&lt;h1&lt;Json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jsonval | json }}</a:t>
            </a:r>
            <a:r>
              <a:rPr lang="en-US" sz="1150">
                <a:solidFill>
                  <a:srgbClr val="000088"/>
                </a:solidFill>
                <a:highlight>
                  <a:srgbClr val="EEEEEE"/>
                </a:highlight>
                <a:latin typeface="Arial"/>
                <a:ea typeface="Arial"/>
                <a:cs typeface="Arial"/>
                <a:sym typeface="Arial"/>
              </a:rPr>
              <a:t>&lt;/b&gt;</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Percent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{{00.54565 | percent}}</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Slice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{{months | slice:2:6}}</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 here 2 and 6 refers to the start and the end index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&lt;/div&gt;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25400" marR="25400" rtl="0" algn="l">
              <a:lnSpc>
                <a:spcPct val="115000"/>
              </a:lnSpc>
              <a:spcBef>
                <a:spcPts val="0"/>
              </a:spcBef>
              <a:spcAft>
                <a:spcPts val="0"/>
              </a:spcAft>
              <a:buClr>
                <a:schemeClr val="dk1"/>
              </a:buClr>
              <a:buSzPts val="1100"/>
              <a:buFont typeface="Arial"/>
              <a:buNone/>
            </a:pPr>
            <a:r>
              <a:rPr lang="en-US" sz="1150">
                <a:solidFill>
                  <a:srgbClr val="000088"/>
                </a:solidFill>
                <a:highlight>
                  <a:srgbClr val="EEEEEE"/>
                </a:highlight>
                <a:latin typeface="Arial"/>
                <a:ea typeface="Arial"/>
                <a:cs typeface="Arial"/>
                <a:sym typeface="Arial"/>
              </a:rPr>
              <a:t>&lt;/div&gt;</a:t>
            </a:r>
            <a:endParaRPr sz="1150">
              <a:solidFill>
                <a:srgbClr val="000088"/>
              </a:solidFill>
              <a:highlight>
                <a:srgbClr val="EEEEEE"/>
              </a:highlight>
              <a:latin typeface="Arial"/>
              <a:ea typeface="Arial"/>
              <a:cs typeface="Arial"/>
              <a:sym typeface="Arial"/>
            </a:endParaRPr>
          </a:p>
          <a:p>
            <a:pPr indent="0" lvl="0" marL="0" rtl="0" algn="l">
              <a:lnSpc>
                <a:spcPct val="100000"/>
              </a:lnSpc>
              <a:spcBef>
                <a:spcPts val="0"/>
              </a:spcBef>
              <a:spcAft>
                <a:spcPts val="0"/>
              </a:spcAft>
              <a:buNone/>
            </a:pPr>
            <a:r>
              <a:t/>
            </a:r>
            <a:endParaRPr sz="2000">
              <a:latin typeface="Arial"/>
              <a:ea typeface="Arial"/>
              <a:cs typeface="Arial"/>
              <a:sym typeface="Arial"/>
            </a:endParaRPr>
          </a:p>
        </p:txBody>
      </p:sp>
      <p:sp>
        <p:nvSpPr>
          <p:cNvPr id="231" name="Google Shape;231;g12ccdbbe8ce_0_68: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ccdbbe8ce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g12ccdbbe8ce_0_75: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sz="2000">
              <a:latin typeface="Arial"/>
              <a:ea typeface="Arial"/>
              <a:cs typeface="Arial"/>
              <a:sym typeface="Arial"/>
            </a:endParaRPr>
          </a:p>
        </p:txBody>
      </p:sp>
      <p:sp>
        <p:nvSpPr>
          <p:cNvPr id="238" name="Google Shape;238;g12ccdbbe8ce_0_75: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ccdbbe8ce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4" name="Google Shape;244;g12ccdbbe8ce_0_87: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1150">
                <a:solidFill>
                  <a:srgbClr val="000088"/>
                </a:solidFill>
                <a:highlight>
                  <a:srgbClr val="EEEEEE"/>
                </a:highlight>
                <a:latin typeface="Arial"/>
                <a:ea typeface="Arial"/>
                <a:cs typeface="Arial"/>
                <a:sym typeface="Arial"/>
              </a:rPr>
              <a:t>Examples:</a:t>
            </a:r>
            <a:br>
              <a:rPr lang="en-US" sz="1150">
                <a:solidFill>
                  <a:srgbClr val="000088"/>
                </a:solidFill>
                <a:highlight>
                  <a:srgbClr val="EEEEEE"/>
                </a:highlight>
                <a:latin typeface="Arial"/>
                <a:ea typeface="Arial"/>
                <a:cs typeface="Arial"/>
                <a:sym typeface="Arial"/>
              </a:rPr>
            </a:br>
            <a:br>
              <a:rPr lang="en-US" sz="1150">
                <a:solidFill>
                  <a:srgbClr val="000088"/>
                </a:solidFill>
                <a:highlight>
                  <a:srgbClr val="EEEEEE"/>
                </a:highlight>
                <a:latin typeface="Arial"/>
                <a:ea typeface="Arial"/>
                <a:cs typeface="Arial"/>
                <a:sym typeface="Arial"/>
              </a:rPr>
            </a:br>
            <a:r>
              <a:rPr lang="en-US" sz="1150">
                <a:solidFill>
                  <a:srgbClr val="000088"/>
                </a:solidFill>
                <a:highlight>
                  <a:srgbClr val="EEEEEE"/>
                </a:highlight>
                <a:latin typeface="Arial"/>
                <a:ea typeface="Arial"/>
                <a:cs typeface="Arial"/>
                <a:sym typeface="Arial"/>
              </a:rPr>
              <a:t>&lt;div&gt;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&lt;div&gt;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Uppercase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title | uppercase }}</a:t>
            </a:r>
            <a:r>
              <a:rPr lang="en-US" sz="1150">
                <a:solidFill>
                  <a:srgbClr val="000088"/>
                </a:solidFill>
                <a:highlight>
                  <a:srgbClr val="EEEEEE"/>
                </a:highlight>
                <a:latin typeface="Arial"/>
                <a:ea typeface="Arial"/>
                <a:cs typeface="Arial"/>
                <a:sym typeface="Arial"/>
              </a:rPr>
              <a:t>&lt;/b&gt;</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&lt;br/&gt;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Lowercase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title | lowercase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&lt;br/&gt;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Currency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6589.23 | currency:"USD" }}</a:t>
            </a:r>
            <a:r>
              <a:rPr lang="en-US" sz="1150">
                <a:solidFill>
                  <a:srgbClr val="000088"/>
                </a:solidFill>
                <a:highlight>
                  <a:srgbClr val="EEEEEE"/>
                </a:highlight>
                <a:latin typeface="Arial"/>
                <a:ea typeface="Arial"/>
                <a:cs typeface="Arial"/>
                <a:sym typeface="Arial"/>
              </a:rPr>
              <a:t>&lt;/b&gt;</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&lt;br/&gt;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6589.23 | currency:"USD":true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 Boolean true is used to get the sign of the currency.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&lt;br/&gt;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Date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todaydate | date:'d/M/y' }}</a:t>
            </a:r>
            <a:r>
              <a:rPr lang="en-US" sz="1150">
                <a:solidFill>
                  <a:srgbClr val="000088"/>
                </a:solidFill>
                <a:highlight>
                  <a:srgbClr val="EEEEEE"/>
                </a:highlight>
                <a:latin typeface="Arial"/>
                <a:ea typeface="Arial"/>
                <a:cs typeface="Arial"/>
                <a:sym typeface="Arial"/>
              </a:rPr>
              <a:t>&lt;/b&gt;</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&lt;br/&gt;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todaydate | date:'shortTime'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Decimal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454.78787814 | number: '3.4-4'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 3 is for main integer, 4 -4 are for integers to be displayed. </a:t>
            </a:r>
            <a:endParaRPr sz="1150">
              <a:highlight>
                <a:srgbClr val="EEEEEE"/>
              </a:highlight>
              <a:latin typeface="Arial"/>
              <a:ea typeface="Arial"/>
              <a:cs typeface="Arial"/>
              <a:sym typeface="Arial"/>
            </a:endParaRPr>
          </a:p>
          <a:p>
            <a:pPr indent="0" lvl="0" marL="0" rtl="0" algn="l">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&lt;br/&gt;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&lt;h1&lt;Json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jsonval | json }}</a:t>
            </a:r>
            <a:r>
              <a:rPr lang="en-US" sz="1150">
                <a:solidFill>
                  <a:srgbClr val="000088"/>
                </a:solidFill>
                <a:highlight>
                  <a:srgbClr val="EEEEEE"/>
                </a:highlight>
                <a:latin typeface="Arial"/>
                <a:ea typeface="Arial"/>
                <a:cs typeface="Arial"/>
                <a:sym typeface="Arial"/>
              </a:rPr>
              <a:t>&lt;/b&gt;</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Percent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{{00.54565 | percent}}</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Slice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{{months | slice:2:6}}</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 here 2 and 6 refers to the start and the end index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&lt;/div&gt;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25400" marR="25400" rtl="0" algn="l">
              <a:lnSpc>
                <a:spcPct val="115000"/>
              </a:lnSpc>
              <a:spcBef>
                <a:spcPts val="0"/>
              </a:spcBef>
              <a:spcAft>
                <a:spcPts val="0"/>
              </a:spcAft>
              <a:buSzPts val="1100"/>
              <a:buNone/>
            </a:pPr>
            <a:r>
              <a:rPr lang="en-US" sz="1150">
                <a:solidFill>
                  <a:srgbClr val="000088"/>
                </a:solidFill>
                <a:highlight>
                  <a:srgbClr val="EEEEEE"/>
                </a:highlight>
                <a:latin typeface="Arial"/>
                <a:ea typeface="Arial"/>
                <a:cs typeface="Arial"/>
                <a:sym typeface="Arial"/>
              </a:rPr>
              <a:t>&lt;/div&gt;</a:t>
            </a:r>
            <a:endParaRPr sz="1150">
              <a:solidFill>
                <a:srgbClr val="000088"/>
              </a:solidFill>
              <a:highlight>
                <a:srgbClr val="EEEEEE"/>
              </a:highlight>
              <a:latin typeface="Arial"/>
              <a:ea typeface="Arial"/>
              <a:cs typeface="Arial"/>
              <a:sym typeface="Arial"/>
            </a:endParaRPr>
          </a:p>
          <a:p>
            <a:pPr indent="0" lvl="0" marL="0" rtl="0" algn="l">
              <a:lnSpc>
                <a:spcPct val="100000"/>
              </a:lnSpc>
              <a:spcBef>
                <a:spcPts val="0"/>
              </a:spcBef>
              <a:spcAft>
                <a:spcPts val="0"/>
              </a:spcAft>
              <a:buNone/>
            </a:pPr>
            <a:r>
              <a:t/>
            </a:r>
            <a:endParaRPr sz="2000">
              <a:latin typeface="Arial"/>
              <a:ea typeface="Arial"/>
              <a:cs typeface="Arial"/>
              <a:sym typeface="Arial"/>
            </a:endParaRPr>
          </a:p>
        </p:txBody>
      </p:sp>
      <p:sp>
        <p:nvSpPr>
          <p:cNvPr id="245" name="Google Shape;245;g12ccdbbe8ce_0_87: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2ccdbbe8ce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1" name="Google Shape;251;g12ccdbbe8ce_0_93: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1150">
                <a:solidFill>
                  <a:srgbClr val="000088"/>
                </a:solidFill>
                <a:highlight>
                  <a:srgbClr val="EEEEEE"/>
                </a:highlight>
                <a:latin typeface="Arial"/>
                <a:ea typeface="Arial"/>
                <a:cs typeface="Arial"/>
                <a:sym typeface="Arial"/>
              </a:rPr>
              <a:t>Examples:</a:t>
            </a:r>
            <a:br>
              <a:rPr lang="en-US" sz="1150">
                <a:solidFill>
                  <a:srgbClr val="000088"/>
                </a:solidFill>
                <a:highlight>
                  <a:srgbClr val="EEEEEE"/>
                </a:highlight>
                <a:latin typeface="Arial"/>
                <a:ea typeface="Arial"/>
                <a:cs typeface="Arial"/>
                <a:sym typeface="Arial"/>
              </a:rPr>
            </a:br>
            <a:br>
              <a:rPr lang="en-US" sz="1150">
                <a:solidFill>
                  <a:srgbClr val="000088"/>
                </a:solidFill>
                <a:highlight>
                  <a:srgbClr val="EEEEEE"/>
                </a:highlight>
                <a:latin typeface="Arial"/>
                <a:ea typeface="Arial"/>
                <a:cs typeface="Arial"/>
                <a:sym typeface="Arial"/>
              </a:rPr>
            </a:br>
            <a:r>
              <a:rPr lang="en-US" sz="1150">
                <a:solidFill>
                  <a:srgbClr val="000088"/>
                </a:solidFill>
                <a:highlight>
                  <a:srgbClr val="EEEEEE"/>
                </a:highlight>
                <a:latin typeface="Arial"/>
                <a:ea typeface="Arial"/>
                <a:cs typeface="Arial"/>
                <a:sym typeface="Arial"/>
              </a:rPr>
              <a:t>&lt;div&gt;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&lt;div&gt;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Uppercase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title | uppercase }}</a:t>
            </a:r>
            <a:r>
              <a:rPr lang="en-US" sz="1150">
                <a:solidFill>
                  <a:srgbClr val="000088"/>
                </a:solidFill>
                <a:highlight>
                  <a:srgbClr val="EEEEEE"/>
                </a:highlight>
                <a:latin typeface="Arial"/>
                <a:ea typeface="Arial"/>
                <a:cs typeface="Arial"/>
                <a:sym typeface="Arial"/>
              </a:rPr>
              <a:t>&lt;/b&gt;</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&lt;br/&gt;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Lowercase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title | lowercase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&lt;br/&gt;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Currency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6589.23 | currency:"USD" }}</a:t>
            </a:r>
            <a:r>
              <a:rPr lang="en-US" sz="1150">
                <a:solidFill>
                  <a:srgbClr val="000088"/>
                </a:solidFill>
                <a:highlight>
                  <a:srgbClr val="EEEEEE"/>
                </a:highlight>
                <a:latin typeface="Arial"/>
                <a:ea typeface="Arial"/>
                <a:cs typeface="Arial"/>
                <a:sym typeface="Arial"/>
              </a:rPr>
              <a:t>&lt;/b&gt;</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&lt;br/&gt;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6589.23 | currency:"USD":true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 Boolean true is used to get the sign of the currency.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&lt;br/&gt;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Date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todaydate | date:'d/M/y' }}</a:t>
            </a:r>
            <a:r>
              <a:rPr lang="en-US" sz="1150">
                <a:solidFill>
                  <a:srgbClr val="000088"/>
                </a:solidFill>
                <a:highlight>
                  <a:srgbClr val="EEEEEE"/>
                </a:highlight>
                <a:latin typeface="Arial"/>
                <a:ea typeface="Arial"/>
                <a:cs typeface="Arial"/>
                <a:sym typeface="Arial"/>
              </a:rPr>
              <a:t>&lt;/b&gt;</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&lt;br/&gt;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todaydate | date:'shortTime'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Decimal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454.78787814 | number: '3.4-4'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 3 is for main integer, 4 -4 are for integers to be displayed. </a:t>
            </a:r>
            <a:endParaRPr sz="1150">
              <a:highlight>
                <a:srgbClr val="EEEEEE"/>
              </a:highlight>
              <a:latin typeface="Arial"/>
              <a:ea typeface="Arial"/>
              <a:cs typeface="Arial"/>
              <a:sym typeface="Arial"/>
            </a:endParaRPr>
          </a:p>
          <a:p>
            <a:pPr indent="0" lvl="0" marL="0" rtl="0" algn="l">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&lt;br/&gt;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&lt;h1&lt;Json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jsonval | json }}</a:t>
            </a:r>
            <a:r>
              <a:rPr lang="en-US" sz="1150">
                <a:solidFill>
                  <a:srgbClr val="000088"/>
                </a:solidFill>
                <a:highlight>
                  <a:srgbClr val="EEEEEE"/>
                </a:highlight>
                <a:latin typeface="Arial"/>
                <a:ea typeface="Arial"/>
                <a:cs typeface="Arial"/>
                <a:sym typeface="Arial"/>
              </a:rPr>
              <a:t>&lt;/b&gt;</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Percent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{{00.54565 | percent}}</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Slice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{{months | slice:2:6}}</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 here 2 and 6 refers to the start and the end index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&lt;/div&gt;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25400" marR="25400" rtl="0" algn="l">
              <a:lnSpc>
                <a:spcPct val="115000"/>
              </a:lnSpc>
              <a:spcBef>
                <a:spcPts val="0"/>
              </a:spcBef>
              <a:spcAft>
                <a:spcPts val="0"/>
              </a:spcAft>
              <a:buSzPts val="1100"/>
              <a:buNone/>
            </a:pPr>
            <a:r>
              <a:rPr lang="en-US" sz="1150">
                <a:solidFill>
                  <a:srgbClr val="000088"/>
                </a:solidFill>
                <a:highlight>
                  <a:srgbClr val="EEEEEE"/>
                </a:highlight>
                <a:latin typeface="Arial"/>
                <a:ea typeface="Arial"/>
                <a:cs typeface="Arial"/>
                <a:sym typeface="Arial"/>
              </a:rPr>
              <a:t>&lt;/div&gt;</a:t>
            </a:r>
            <a:endParaRPr sz="1150">
              <a:solidFill>
                <a:srgbClr val="000088"/>
              </a:solidFill>
              <a:highlight>
                <a:srgbClr val="EEEEEE"/>
              </a:highlight>
              <a:latin typeface="Arial"/>
              <a:ea typeface="Arial"/>
              <a:cs typeface="Arial"/>
              <a:sym typeface="Arial"/>
            </a:endParaRPr>
          </a:p>
          <a:p>
            <a:pPr indent="0" lvl="0" marL="0" rtl="0" algn="l">
              <a:lnSpc>
                <a:spcPct val="100000"/>
              </a:lnSpc>
              <a:spcBef>
                <a:spcPts val="0"/>
              </a:spcBef>
              <a:spcAft>
                <a:spcPts val="0"/>
              </a:spcAft>
              <a:buNone/>
            </a:pPr>
            <a:r>
              <a:t/>
            </a:r>
            <a:endParaRPr sz="2000">
              <a:latin typeface="Arial"/>
              <a:ea typeface="Arial"/>
              <a:cs typeface="Arial"/>
              <a:sym typeface="Arial"/>
            </a:endParaRPr>
          </a:p>
        </p:txBody>
      </p:sp>
      <p:sp>
        <p:nvSpPr>
          <p:cNvPr id="252" name="Google Shape;252;g12ccdbbe8ce_0_93: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2ccdbbe8ce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8" name="Google Shape;258;g12ccdbbe8ce_0_81: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1150">
                <a:solidFill>
                  <a:srgbClr val="000088"/>
                </a:solidFill>
                <a:highlight>
                  <a:srgbClr val="EEEEEE"/>
                </a:highlight>
                <a:latin typeface="Arial"/>
                <a:ea typeface="Arial"/>
                <a:cs typeface="Arial"/>
                <a:sym typeface="Arial"/>
              </a:rPr>
              <a:t>Examples:</a:t>
            </a:r>
            <a:br>
              <a:rPr lang="en-US" sz="1150">
                <a:solidFill>
                  <a:srgbClr val="000088"/>
                </a:solidFill>
                <a:highlight>
                  <a:srgbClr val="EEEEEE"/>
                </a:highlight>
                <a:latin typeface="Arial"/>
                <a:ea typeface="Arial"/>
                <a:cs typeface="Arial"/>
                <a:sym typeface="Arial"/>
              </a:rPr>
            </a:br>
            <a:br>
              <a:rPr lang="en-US" sz="1150">
                <a:solidFill>
                  <a:srgbClr val="000088"/>
                </a:solidFill>
                <a:highlight>
                  <a:srgbClr val="EEEEEE"/>
                </a:highlight>
                <a:latin typeface="Arial"/>
                <a:ea typeface="Arial"/>
                <a:cs typeface="Arial"/>
                <a:sym typeface="Arial"/>
              </a:rPr>
            </a:br>
            <a:r>
              <a:rPr lang="en-US" sz="1150">
                <a:solidFill>
                  <a:srgbClr val="000088"/>
                </a:solidFill>
                <a:highlight>
                  <a:srgbClr val="EEEEEE"/>
                </a:highlight>
                <a:latin typeface="Arial"/>
                <a:ea typeface="Arial"/>
                <a:cs typeface="Arial"/>
                <a:sym typeface="Arial"/>
              </a:rPr>
              <a:t>&lt;div&gt;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&lt;div&gt;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Uppercase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title | uppercase }}</a:t>
            </a:r>
            <a:r>
              <a:rPr lang="en-US" sz="1150">
                <a:solidFill>
                  <a:srgbClr val="000088"/>
                </a:solidFill>
                <a:highlight>
                  <a:srgbClr val="EEEEEE"/>
                </a:highlight>
                <a:latin typeface="Arial"/>
                <a:ea typeface="Arial"/>
                <a:cs typeface="Arial"/>
                <a:sym typeface="Arial"/>
              </a:rPr>
              <a:t>&lt;/b&gt;</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&lt;br/&gt;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Lowercase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title | lowercase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&lt;br/&gt;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Currency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6589.23 | currency:"USD" }}</a:t>
            </a:r>
            <a:r>
              <a:rPr lang="en-US" sz="1150">
                <a:solidFill>
                  <a:srgbClr val="000088"/>
                </a:solidFill>
                <a:highlight>
                  <a:srgbClr val="EEEEEE"/>
                </a:highlight>
                <a:latin typeface="Arial"/>
                <a:ea typeface="Arial"/>
                <a:cs typeface="Arial"/>
                <a:sym typeface="Arial"/>
              </a:rPr>
              <a:t>&lt;/b&gt;</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&lt;br/&gt;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6589.23 | currency:"USD":true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 Boolean true is used to get the sign of the currency.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&lt;br/&gt;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Date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todaydate | date:'d/M/y' }}</a:t>
            </a:r>
            <a:r>
              <a:rPr lang="en-US" sz="1150">
                <a:solidFill>
                  <a:srgbClr val="000088"/>
                </a:solidFill>
                <a:highlight>
                  <a:srgbClr val="EEEEEE"/>
                </a:highlight>
                <a:latin typeface="Arial"/>
                <a:ea typeface="Arial"/>
                <a:cs typeface="Arial"/>
                <a:sym typeface="Arial"/>
              </a:rPr>
              <a:t>&lt;/b&gt;</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&lt;br/&gt;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todaydate | date:'shortTime'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Decimal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454.78787814 | number: '3.4-4'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 3 is for main integer, 4 -4 are for integers to be displayed. </a:t>
            </a:r>
            <a:endParaRPr sz="1150">
              <a:highlight>
                <a:srgbClr val="EEEEEE"/>
              </a:highlight>
              <a:latin typeface="Arial"/>
              <a:ea typeface="Arial"/>
              <a:cs typeface="Arial"/>
              <a:sym typeface="Arial"/>
            </a:endParaRPr>
          </a:p>
          <a:p>
            <a:pPr indent="0" lvl="0" marL="0" rtl="0" algn="l">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&lt;br/&gt;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&lt;h1&lt;Json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jsonval | json }}</a:t>
            </a:r>
            <a:r>
              <a:rPr lang="en-US" sz="1150">
                <a:solidFill>
                  <a:srgbClr val="000088"/>
                </a:solidFill>
                <a:highlight>
                  <a:srgbClr val="EEEEEE"/>
                </a:highlight>
                <a:latin typeface="Arial"/>
                <a:ea typeface="Arial"/>
                <a:cs typeface="Arial"/>
                <a:sym typeface="Arial"/>
              </a:rPr>
              <a:t>&lt;/b&gt;</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Percent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{{00.54565 | percent}}</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Slice Pipe</a:t>
            </a:r>
            <a:r>
              <a:rPr lang="en-US" sz="1150">
                <a:solidFill>
                  <a:srgbClr val="000088"/>
                </a:solidFill>
                <a:highlight>
                  <a:srgbClr val="EEEEEE"/>
                </a:highlight>
                <a:latin typeface="Arial"/>
                <a:ea typeface="Arial"/>
                <a:cs typeface="Arial"/>
                <a:sym typeface="Arial"/>
              </a:rPr>
              <a:t>&lt;/h1&gt;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{{months | slice:2:6}}</a:t>
            </a:r>
            <a:r>
              <a:rPr lang="en-US" sz="1150">
                <a:solidFill>
                  <a:srgbClr val="000088"/>
                </a:solidFill>
                <a:highlight>
                  <a:srgbClr val="EEEEEE"/>
                </a:highlight>
                <a:latin typeface="Arial"/>
                <a:ea typeface="Arial"/>
                <a:cs typeface="Arial"/>
                <a:sym typeface="Arial"/>
              </a:rPr>
              <a:t>&lt;/b&gt;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 here 2 and 6 refers to the start and the end index </a:t>
            </a:r>
            <a:endParaRPr sz="1150">
              <a:highlight>
                <a:srgbClr val="EEEEEE"/>
              </a:highlight>
              <a:latin typeface="Arial"/>
              <a:ea typeface="Arial"/>
              <a:cs typeface="Arial"/>
              <a:sym typeface="Arial"/>
            </a:endParaRPr>
          </a:p>
          <a:p>
            <a:pPr indent="0" lvl="0" marL="0" rtl="0" algn="l">
              <a:lnSpc>
                <a:spcPct val="100000"/>
              </a:lnSpc>
              <a:spcBef>
                <a:spcPts val="0"/>
              </a:spcBef>
              <a:spcAft>
                <a:spcPts val="0"/>
              </a:spcAft>
              <a:buNone/>
            </a:pPr>
            <a:r>
              <a:rPr lang="en-US" sz="1150">
                <a:highlight>
                  <a:srgbClr val="EEEEEE"/>
                </a:highlight>
                <a:latin typeface="Arial"/>
                <a:ea typeface="Arial"/>
                <a:cs typeface="Arial"/>
                <a:sym typeface="Arial"/>
              </a:rPr>
              <a:t>   </a:t>
            </a:r>
            <a:r>
              <a:rPr lang="en-US" sz="1150">
                <a:solidFill>
                  <a:srgbClr val="000088"/>
                </a:solidFill>
                <a:highlight>
                  <a:srgbClr val="EEEEEE"/>
                </a:highlight>
                <a:latin typeface="Arial"/>
                <a:ea typeface="Arial"/>
                <a:cs typeface="Arial"/>
                <a:sym typeface="Arial"/>
              </a:rPr>
              <a:t>&lt;/div&gt;</a:t>
            </a:r>
            <a:r>
              <a:rPr lang="en-US"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25400" marR="25400" rtl="0" algn="l">
              <a:lnSpc>
                <a:spcPct val="115000"/>
              </a:lnSpc>
              <a:spcBef>
                <a:spcPts val="0"/>
              </a:spcBef>
              <a:spcAft>
                <a:spcPts val="0"/>
              </a:spcAft>
              <a:buSzPts val="1100"/>
              <a:buNone/>
            </a:pPr>
            <a:r>
              <a:rPr lang="en-US" sz="1150">
                <a:solidFill>
                  <a:srgbClr val="000088"/>
                </a:solidFill>
                <a:highlight>
                  <a:srgbClr val="EEEEEE"/>
                </a:highlight>
                <a:latin typeface="Arial"/>
                <a:ea typeface="Arial"/>
                <a:cs typeface="Arial"/>
                <a:sym typeface="Arial"/>
              </a:rPr>
              <a:t>&lt;/div&gt;</a:t>
            </a:r>
            <a:endParaRPr sz="1150">
              <a:solidFill>
                <a:srgbClr val="000088"/>
              </a:solidFill>
              <a:highlight>
                <a:srgbClr val="EEEEEE"/>
              </a:highlight>
              <a:latin typeface="Arial"/>
              <a:ea typeface="Arial"/>
              <a:cs typeface="Arial"/>
              <a:sym typeface="Arial"/>
            </a:endParaRPr>
          </a:p>
          <a:p>
            <a:pPr indent="0" lvl="0" marL="0" rtl="0" algn="l">
              <a:lnSpc>
                <a:spcPct val="100000"/>
              </a:lnSpc>
              <a:spcBef>
                <a:spcPts val="0"/>
              </a:spcBef>
              <a:spcAft>
                <a:spcPts val="0"/>
              </a:spcAft>
              <a:buNone/>
            </a:pPr>
            <a:r>
              <a:t/>
            </a:r>
            <a:endParaRPr sz="2000">
              <a:latin typeface="Arial"/>
              <a:ea typeface="Arial"/>
              <a:cs typeface="Arial"/>
              <a:sym typeface="Arial"/>
            </a:endParaRPr>
          </a:p>
        </p:txBody>
      </p:sp>
      <p:sp>
        <p:nvSpPr>
          <p:cNvPr id="259" name="Google Shape;259;g12ccdbbe8ce_0_81: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1f323a80c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 name="Google Shape;72;g11f323a80ca_0_0: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73" name="Google Shape;73;g11f323a80ca_0_0: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1f323a80ca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 name="Google Shape;79;g11f323a80ca_0_66: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80" name="Google Shape;80;g11f323a80ca_0_66: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1f323a80ca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 name="Google Shape;86;g11f323a80ca_0_86: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87" name="Google Shape;87;g11f323a80ca_0_86: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1f323a80ca_0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 name="Google Shape;93;g11f323a80ca_0_105: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94" name="Google Shape;94;g11f323a80ca_0_105: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1f323a80ca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 name="Google Shape;100;g11f323a80ca_0_112: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2000">
                <a:latin typeface="Arial"/>
                <a:ea typeface="Arial"/>
                <a:cs typeface="Arial"/>
                <a:sym typeface="Arial"/>
              </a:rPr>
              <a:t>https://angular.io/cli</a:t>
            </a:r>
            <a:endParaRPr b="0" sz="2000" strike="noStrike">
              <a:latin typeface="Arial"/>
              <a:ea typeface="Arial"/>
              <a:cs typeface="Arial"/>
              <a:sym typeface="Arial"/>
            </a:endParaRPr>
          </a:p>
        </p:txBody>
      </p:sp>
      <p:sp>
        <p:nvSpPr>
          <p:cNvPr id="101" name="Google Shape;101;g11f323a80ca_0_112: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 name="Google Shape;703;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 name="Google Shape;733;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1f323a80ca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 name="Google Shape;108;g11f323a80ca_0_123: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09" name="Google Shape;109;g11f323a80ca_0_123: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7" name="Google Shape;777;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3" name="Google Shape;783;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6" name="Google Shape;826;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5" name="Google Shape;835;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11cf04403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11cf044039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0" name="Google Shape;850;g111cf044039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1f323a80ca_0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 name="Google Shape;116;g11f323a80ca_0_148: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17" name="Google Shape;117;g11f323a80ca_0_148: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 name="Shape 15"/>
        <p:cNvGrpSpPr/>
        <p:nvPr/>
      </p:nvGrpSpPr>
      <p:grpSpPr>
        <a:xfrm>
          <a:off x="0" y="0"/>
          <a:ext cx="0" cy="0"/>
          <a:chOff x="0" y="0"/>
          <a:chExt cx="0" cy="0"/>
        </a:xfrm>
      </p:grpSpPr>
      <p:sp>
        <p:nvSpPr>
          <p:cNvPr id="16" name="Google Shape;16;p2"/>
          <p:cNvSpPr txBox="1"/>
          <p:nvPr>
            <p:ph type="title"/>
          </p:nvPr>
        </p:nvSpPr>
        <p:spPr>
          <a:xfrm>
            <a:off x="152400" y="133350"/>
            <a:ext cx="8229600" cy="536971"/>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0" name="Google Shape;20;p2"/>
          <p:cNvCxnSpPr/>
          <p:nvPr/>
        </p:nvCxnSpPr>
        <p:spPr>
          <a:xfrm>
            <a:off x="0" y="706614"/>
            <a:ext cx="9144000" cy="1588"/>
          </a:xfrm>
          <a:prstGeom prst="straightConnector1">
            <a:avLst/>
          </a:prstGeom>
          <a:noFill/>
          <a:ln cap="flat" cmpd="sng" w="38100">
            <a:solidFill>
              <a:srgbClr val="92D050"/>
            </a:solidFill>
            <a:prstDash val="solid"/>
            <a:round/>
            <a:headEnd len="sm" w="sm" type="none"/>
            <a:tailEnd len="sm" w="sm" type="none"/>
          </a:ln>
          <a:effectLst>
            <a:outerShdw blurRad="40000" rotWithShape="0" dir="5400000" dist="23000">
              <a:srgbClr val="000000">
                <a:alpha val="34901"/>
              </a:srgbClr>
            </a:outerShdw>
          </a:effectLst>
        </p:spPr>
      </p:cxnSp>
      <p:sp>
        <p:nvSpPr>
          <p:cNvPr id="21" name="Google Shape;21;p2"/>
          <p:cNvSpPr/>
          <p:nvPr/>
        </p:nvSpPr>
        <p:spPr>
          <a:xfrm>
            <a:off x="0" y="4705350"/>
            <a:ext cx="9144000" cy="438150"/>
          </a:xfrm>
          <a:prstGeom prst="rect">
            <a:avLst/>
          </a:prstGeom>
          <a:solidFill>
            <a:srgbClr val="92D05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lt1"/>
                </a:solidFill>
                <a:latin typeface="Calibri"/>
                <a:ea typeface="Calibri"/>
                <a:cs typeface="Calibri"/>
                <a:sym typeface="Calibri"/>
              </a:rPr>
              <a:t>Full Stack – Java/Spring with Angular						www.busyqa.com/angular</a:t>
            </a:r>
            <a:endParaRPr/>
          </a:p>
        </p:txBody>
      </p:sp>
      <p:pic>
        <p:nvPicPr>
          <p:cNvPr descr="profile_pic_1.png" id="22" name="Google Shape;22;p2"/>
          <p:cNvPicPr preferRelativeResize="0"/>
          <p:nvPr/>
        </p:nvPicPr>
        <p:blipFill rotWithShape="1">
          <a:blip r:embed="rId2">
            <a:alphaModFix/>
          </a:blip>
          <a:srcRect b="0" l="0" r="0" t="0"/>
          <a:stretch/>
        </p:blipFill>
        <p:spPr>
          <a:xfrm>
            <a:off x="7391400" y="133350"/>
            <a:ext cx="1452370" cy="417556"/>
          </a:xfrm>
          <a:prstGeom prst="rect">
            <a:avLst/>
          </a:prstGeom>
          <a:noFill/>
          <a:ln>
            <a:noFill/>
          </a:ln>
        </p:spPr>
      </p:pic>
      <p:sp>
        <p:nvSpPr>
          <p:cNvPr id="23" name="Google Shape;23;p2"/>
          <p:cNvSpPr txBox="1"/>
          <p:nvPr/>
        </p:nvSpPr>
        <p:spPr>
          <a:xfrm>
            <a:off x="7010400" y="4400550"/>
            <a:ext cx="2133600" cy="273844"/>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3"/>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
          <p:cNvSpPr txBox="1"/>
          <p:nvPr>
            <p:ph idx="1" type="body"/>
          </p:nvPr>
        </p:nvSpPr>
        <p:spPr>
          <a:xfrm>
            <a:off x="76200" y="742950"/>
            <a:ext cx="8839200" cy="392787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 name="Google Shape;27;p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3"/>
          <p:cNvSpPr/>
          <p:nvPr/>
        </p:nvSpPr>
        <p:spPr>
          <a:xfrm>
            <a:off x="0" y="4705350"/>
            <a:ext cx="9144000" cy="438150"/>
          </a:xfrm>
          <a:prstGeom prst="rect">
            <a:avLst/>
          </a:prstGeom>
          <a:solidFill>
            <a:srgbClr val="92D05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chemeClr val="lt1"/>
                </a:solidFill>
                <a:latin typeface="Calibri"/>
                <a:ea typeface="Calibri"/>
                <a:cs typeface="Calibri"/>
                <a:sym typeface="Calibri"/>
              </a:rPr>
              <a:t>Full Stack – Java/Spring with Angular						www.busyqa.com/angular</a:t>
            </a:r>
            <a:endParaRPr/>
          </a:p>
        </p:txBody>
      </p:sp>
      <p:pic>
        <p:nvPicPr>
          <p:cNvPr descr="profile_pic_1.png" id="31" name="Google Shape;31;p3"/>
          <p:cNvPicPr preferRelativeResize="0"/>
          <p:nvPr/>
        </p:nvPicPr>
        <p:blipFill rotWithShape="1">
          <a:blip r:embed="rId2">
            <a:alphaModFix/>
          </a:blip>
          <a:srcRect b="0" l="0" r="0" t="0"/>
          <a:stretch/>
        </p:blipFill>
        <p:spPr>
          <a:xfrm>
            <a:off x="7391400" y="133350"/>
            <a:ext cx="1452370" cy="417556"/>
          </a:xfrm>
          <a:prstGeom prst="rect">
            <a:avLst/>
          </a:prstGeom>
          <a:noFill/>
          <a:ln>
            <a:noFill/>
          </a:ln>
        </p:spPr>
      </p:pic>
      <p:cxnSp>
        <p:nvCxnSpPr>
          <p:cNvPr id="32" name="Google Shape;32;p3"/>
          <p:cNvCxnSpPr/>
          <p:nvPr/>
        </p:nvCxnSpPr>
        <p:spPr>
          <a:xfrm>
            <a:off x="0" y="706614"/>
            <a:ext cx="9144000" cy="1588"/>
          </a:xfrm>
          <a:prstGeom prst="straightConnector1">
            <a:avLst/>
          </a:prstGeom>
          <a:noFill/>
          <a:ln cap="flat" cmpd="sng" w="38100">
            <a:solidFill>
              <a:srgbClr val="92D050"/>
            </a:solidFill>
            <a:prstDash val="solid"/>
            <a:round/>
            <a:headEnd len="sm" w="sm" type="none"/>
            <a:tailEnd len="sm" w="sm" type="none"/>
          </a:ln>
          <a:effectLst>
            <a:outerShdw blurRad="40000" rotWithShape="0" dir="5400000" dist="23000">
              <a:srgbClr val="000000">
                <a:alpha val="34901"/>
              </a:srgbClr>
            </a:outerShdw>
          </a:effectLst>
        </p:spPr>
      </p:cxnSp>
      <p:sp>
        <p:nvSpPr>
          <p:cNvPr id="33" name="Google Shape;33;p3"/>
          <p:cNvSpPr txBox="1"/>
          <p:nvPr/>
        </p:nvSpPr>
        <p:spPr>
          <a:xfrm>
            <a:off x="7010400" y="4400550"/>
            <a:ext cx="2133600" cy="273844"/>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 name="Shape 34"/>
        <p:cNvGrpSpPr/>
        <p:nvPr/>
      </p:nvGrpSpPr>
      <p:grpSpPr>
        <a:xfrm>
          <a:off x="0" y="0"/>
          <a:ext cx="0" cy="0"/>
          <a:chOff x="0" y="0"/>
          <a:chExt cx="0" cy="0"/>
        </a:xfrm>
      </p:grpSpPr>
      <p:sp>
        <p:nvSpPr>
          <p:cNvPr id="35" name="Google Shape;35;p4"/>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4"/>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7" name="Google Shape;37;p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
          <p:cNvSpPr txBox="1"/>
          <p:nvPr>
            <p:ph idx="12" type="sldNum"/>
          </p:nvPr>
        </p:nvSpPr>
        <p:spPr>
          <a:xfrm>
            <a:off x="7010400" y="4324350"/>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5"/>
          <p:cNvSpPr txBox="1"/>
          <p:nvPr>
            <p:ph type="title"/>
          </p:nvPr>
        </p:nvSpPr>
        <p:spPr>
          <a:xfrm>
            <a:off x="152400" y="205979"/>
            <a:ext cx="8534400" cy="384571"/>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
          <p:cNvSpPr txBox="1"/>
          <p:nvPr>
            <p:ph idx="1" type="body"/>
          </p:nvPr>
        </p:nvSpPr>
        <p:spPr>
          <a:xfrm>
            <a:off x="457200" y="900113"/>
            <a:ext cx="4038600" cy="2545556"/>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 name="Google Shape;43;p5"/>
          <p:cNvSpPr txBox="1"/>
          <p:nvPr>
            <p:ph idx="2" type="body"/>
          </p:nvPr>
        </p:nvSpPr>
        <p:spPr>
          <a:xfrm>
            <a:off x="4648200" y="900113"/>
            <a:ext cx="4038600" cy="2545556"/>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4" name="Google Shape;44;p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5"/>
          <p:cNvSpPr/>
          <p:nvPr/>
        </p:nvSpPr>
        <p:spPr>
          <a:xfrm>
            <a:off x="0" y="4705350"/>
            <a:ext cx="9144000" cy="438150"/>
          </a:xfrm>
          <a:prstGeom prst="rect">
            <a:avLst/>
          </a:prstGeom>
          <a:solidFill>
            <a:srgbClr val="92D05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100">
                <a:solidFill>
                  <a:schemeClr val="lt1"/>
                </a:solidFill>
                <a:latin typeface="Calibri"/>
                <a:ea typeface="Calibri"/>
                <a:cs typeface="Calibri"/>
                <a:sym typeface="Calibri"/>
              </a:rPr>
              <a:t>Full Stack – Java/Spring with Angular						www.busyqa.com/angular</a:t>
            </a:r>
            <a:endParaRPr/>
          </a:p>
        </p:txBody>
      </p:sp>
      <p:pic>
        <p:nvPicPr>
          <p:cNvPr descr="profile_pic_1.png" id="48" name="Google Shape;48;p5"/>
          <p:cNvPicPr preferRelativeResize="0"/>
          <p:nvPr/>
        </p:nvPicPr>
        <p:blipFill rotWithShape="1">
          <a:blip r:embed="rId2">
            <a:alphaModFix/>
          </a:blip>
          <a:srcRect b="0" l="0" r="0" t="0"/>
          <a:stretch/>
        </p:blipFill>
        <p:spPr>
          <a:xfrm>
            <a:off x="7391400" y="133350"/>
            <a:ext cx="1452370" cy="417556"/>
          </a:xfrm>
          <a:prstGeom prst="rect">
            <a:avLst/>
          </a:prstGeom>
          <a:noFill/>
          <a:ln>
            <a:noFill/>
          </a:ln>
        </p:spPr>
      </p:pic>
      <p:cxnSp>
        <p:nvCxnSpPr>
          <p:cNvPr id="49" name="Google Shape;49;p5"/>
          <p:cNvCxnSpPr/>
          <p:nvPr/>
        </p:nvCxnSpPr>
        <p:spPr>
          <a:xfrm>
            <a:off x="0" y="706614"/>
            <a:ext cx="9144000" cy="1588"/>
          </a:xfrm>
          <a:prstGeom prst="straightConnector1">
            <a:avLst/>
          </a:prstGeom>
          <a:noFill/>
          <a:ln cap="flat" cmpd="sng" w="38100">
            <a:solidFill>
              <a:srgbClr val="92D050"/>
            </a:solidFill>
            <a:prstDash val="solid"/>
            <a:round/>
            <a:headEnd len="sm" w="sm" type="none"/>
            <a:tailEnd len="sm" w="sm" type="none"/>
          </a:ln>
          <a:effectLst>
            <a:outerShdw blurRad="40000" rotWithShape="0" dir="5400000" dist="23000">
              <a:srgbClr val="000000">
                <a:alpha val="34901"/>
              </a:srgbClr>
            </a:outerShdw>
          </a:effectLst>
        </p:spPr>
      </p:cxnSp>
      <p:sp>
        <p:nvSpPr>
          <p:cNvPr id="50" name="Google Shape;50;p5"/>
          <p:cNvSpPr txBox="1"/>
          <p:nvPr/>
        </p:nvSpPr>
        <p:spPr>
          <a:xfrm>
            <a:off x="7010400" y="4400550"/>
            <a:ext cx="2133600" cy="273844"/>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5" name="Google Shape;55;p6"/>
          <p:cNvSpPr/>
          <p:nvPr/>
        </p:nvSpPr>
        <p:spPr>
          <a:xfrm>
            <a:off x="0" y="4705350"/>
            <a:ext cx="9144000" cy="438150"/>
          </a:xfrm>
          <a:prstGeom prst="rect">
            <a:avLst/>
          </a:prstGeom>
          <a:solidFill>
            <a:srgbClr val="92D05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100">
                <a:solidFill>
                  <a:schemeClr val="lt1"/>
                </a:solidFill>
                <a:latin typeface="Calibri"/>
                <a:ea typeface="Calibri"/>
                <a:cs typeface="Calibri"/>
                <a:sym typeface="Calibri"/>
              </a:rPr>
              <a:t>Full Stack – Java/Spring with Angular						www.busyqa.com/angular</a:t>
            </a:r>
            <a:endParaRPr/>
          </a:p>
        </p:txBody>
      </p:sp>
      <p:pic>
        <p:nvPicPr>
          <p:cNvPr descr="profile_pic_1.png" id="56" name="Google Shape;56;p6"/>
          <p:cNvPicPr preferRelativeResize="0"/>
          <p:nvPr/>
        </p:nvPicPr>
        <p:blipFill rotWithShape="1">
          <a:blip r:embed="rId2">
            <a:alphaModFix/>
          </a:blip>
          <a:srcRect b="0" l="0" r="0" t="0"/>
          <a:stretch/>
        </p:blipFill>
        <p:spPr>
          <a:xfrm>
            <a:off x="7391400" y="133350"/>
            <a:ext cx="1452370" cy="417556"/>
          </a:xfrm>
          <a:prstGeom prst="rect">
            <a:avLst/>
          </a:prstGeom>
          <a:noFill/>
          <a:ln>
            <a:noFill/>
          </a:ln>
        </p:spPr>
      </p:pic>
      <p:sp>
        <p:nvSpPr>
          <p:cNvPr id="57" name="Google Shape;57;p6"/>
          <p:cNvSpPr txBox="1"/>
          <p:nvPr/>
        </p:nvSpPr>
        <p:spPr>
          <a:xfrm>
            <a:off x="7010400" y="4400550"/>
            <a:ext cx="2133600" cy="273844"/>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r" flip="x" tx="0" sx="100000" ty="0" sy="100000"/>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npmjs.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hyperlink" Target="https://github.com/Microsoft/TypeScript/releases" TargetMode="External"/><Relationship Id="rId5" Type="http://schemas.openxmlformats.org/officeDocument/2006/relationships/hyperlink" Target="about:blan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2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localhost:4200/" TargetMode="Externa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3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3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6"/>
          <p:cNvSpPr txBox="1"/>
          <p:nvPr/>
        </p:nvSpPr>
        <p:spPr>
          <a:xfrm>
            <a:off x="365300" y="89375"/>
            <a:ext cx="59430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4009">
                <a:latin typeface="Calibri"/>
                <a:ea typeface="Calibri"/>
                <a:cs typeface="Calibri"/>
                <a:sym typeface="Calibri"/>
              </a:rPr>
              <a:t>Angular Modules</a:t>
            </a:r>
            <a:endParaRPr sz="1685"/>
          </a:p>
        </p:txBody>
      </p:sp>
      <p:sp>
        <p:nvSpPr>
          <p:cNvPr id="129" name="Google Shape;129;p16"/>
          <p:cNvSpPr txBox="1"/>
          <p:nvPr/>
        </p:nvSpPr>
        <p:spPr>
          <a:xfrm>
            <a:off x="365300" y="760925"/>
            <a:ext cx="8102700" cy="3940200"/>
          </a:xfrm>
          <a:prstGeom prst="rect">
            <a:avLst/>
          </a:prstGeom>
          <a:noFill/>
          <a:ln>
            <a:noFill/>
          </a:ln>
        </p:spPr>
        <p:txBody>
          <a:bodyPr anchorCtr="0" anchor="t" bIns="45700" lIns="91425" spcFirstLastPara="1" rIns="91425" wrap="square" tIns="45700">
            <a:noAutofit/>
          </a:bodyPr>
          <a:lstStyle/>
          <a:p>
            <a:pPr indent="-291920" lvl="0" marL="343080" marR="0" rtl="0" algn="just">
              <a:lnSpc>
                <a:spcPct val="115000"/>
              </a:lnSpc>
              <a:spcBef>
                <a:spcPts val="0"/>
              </a:spcBef>
              <a:spcAft>
                <a:spcPts val="0"/>
              </a:spcAft>
              <a:buClr>
                <a:srgbClr val="000000"/>
              </a:buClr>
              <a:buSzPts val="2000"/>
              <a:buFont typeface="Arial"/>
              <a:buChar char="➢"/>
            </a:pPr>
            <a:r>
              <a:rPr lang="en-US" sz="2000">
                <a:latin typeface="Calibri"/>
                <a:ea typeface="Calibri"/>
                <a:cs typeface="Calibri"/>
                <a:sym typeface="Calibri"/>
              </a:rPr>
              <a:t>An Angular module class describes how the application parts fit together. Every application has at least one Angular module, the root module that you bootstrap to launch the application. The conventional name is </a:t>
            </a:r>
            <a:r>
              <a:rPr i="1" lang="en-US" sz="2000">
                <a:latin typeface="Calibri"/>
                <a:ea typeface="Calibri"/>
                <a:cs typeface="Calibri"/>
                <a:sym typeface="Calibri"/>
              </a:rPr>
              <a:t>AppModule </a:t>
            </a:r>
            <a:r>
              <a:rPr lang="en-US" sz="2000">
                <a:latin typeface="Calibri"/>
                <a:ea typeface="Calibri"/>
                <a:cs typeface="Calibri"/>
                <a:sym typeface="Calibri"/>
              </a:rPr>
              <a:t>(app.module.ts).</a:t>
            </a:r>
            <a:endParaRPr sz="2000">
              <a:latin typeface="Calibri"/>
              <a:ea typeface="Calibri"/>
              <a:cs typeface="Calibri"/>
              <a:sym typeface="Calibri"/>
            </a:endParaRPr>
          </a:p>
          <a:p>
            <a:pPr indent="0" lvl="0" marL="457200" marR="0" rtl="0" algn="just">
              <a:lnSpc>
                <a:spcPct val="115000"/>
              </a:lnSpc>
              <a:spcBef>
                <a:spcPts val="0"/>
              </a:spcBef>
              <a:spcAft>
                <a:spcPts val="0"/>
              </a:spcAft>
              <a:buNone/>
            </a:pPr>
            <a:br>
              <a:rPr lang="en-US" sz="2000">
                <a:latin typeface="Calibri"/>
                <a:ea typeface="Calibri"/>
                <a:cs typeface="Calibri"/>
                <a:sym typeface="Calibri"/>
              </a:rPr>
            </a:br>
            <a:endParaRPr sz="2000">
              <a:latin typeface="Calibri"/>
              <a:ea typeface="Calibri"/>
              <a:cs typeface="Calibri"/>
              <a:sym typeface="Calibri"/>
            </a:endParaRPr>
          </a:p>
          <a:p>
            <a:pPr indent="0" lvl="0" marL="0" marR="0" rtl="0" algn="just">
              <a:lnSpc>
                <a:spcPct val="115000"/>
              </a:lnSpc>
              <a:spcBef>
                <a:spcPts val="0"/>
              </a:spcBef>
              <a:spcAft>
                <a:spcPts val="0"/>
              </a:spcAft>
              <a:buNone/>
            </a:pPr>
            <a:r>
              <a:t/>
            </a:r>
            <a:endParaRPr sz="2000">
              <a:latin typeface="Calibri"/>
              <a:ea typeface="Calibri"/>
              <a:cs typeface="Calibri"/>
              <a:sym typeface="Calibri"/>
            </a:endParaRPr>
          </a:p>
        </p:txBody>
      </p:sp>
      <p:pic>
        <p:nvPicPr>
          <p:cNvPr id="130" name="Google Shape;130;p16"/>
          <p:cNvPicPr preferRelativeResize="0"/>
          <p:nvPr/>
        </p:nvPicPr>
        <p:blipFill>
          <a:blip r:embed="rId3">
            <a:alphaModFix/>
          </a:blip>
          <a:stretch>
            <a:fillRect/>
          </a:stretch>
        </p:blipFill>
        <p:spPr>
          <a:xfrm>
            <a:off x="2776300" y="2248050"/>
            <a:ext cx="3767750" cy="2384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7"/>
          <p:cNvSpPr txBox="1"/>
          <p:nvPr/>
        </p:nvSpPr>
        <p:spPr>
          <a:xfrm>
            <a:off x="365300" y="89375"/>
            <a:ext cx="59430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4009">
                <a:latin typeface="Calibri"/>
                <a:ea typeface="Calibri"/>
                <a:cs typeface="Calibri"/>
                <a:sym typeface="Calibri"/>
              </a:rPr>
              <a:t>Angular Modules</a:t>
            </a:r>
            <a:endParaRPr sz="1685"/>
          </a:p>
        </p:txBody>
      </p:sp>
      <p:sp>
        <p:nvSpPr>
          <p:cNvPr id="137" name="Google Shape;137;p17"/>
          <p:cNvSpPr txBox="1"/>
          <p:nvPr/>
        </p:nvSpPr>
        <p:spPr>
          <a:xfrm>
            <a:off x="365300" y="765625"/>
            <a:ext cx="8102700" cy="3940200"/>
          </a:xfrm>
          <a:prstGeom prst="rect">
            <a:avLst/>
          </a:prstGeom>
          <a:noFill/>
          <a:ln>
            <a:noFill/>
          </a:ln>
        </p:spPr>
        <p:txBody>
          <a:bodyPr anchorCtr="0" anchor="t" bIns="45700" lIns="91425" spcFirstLastPara="1" rIns="91425" wrap="square" tIns="45700">
            <a:noAutofit/>
          </a:bodyPr>
          <a:lstStyle/>
          <a:p>
            <a:pPr indent="-291920" lvl="0" marL="343080" marR="0" rtl="0" algn="just">
              <a:lnSpc>
                <a:spcPct val="115000"/>
              </a:lnSpc>
              <a:spcBef>
                <a:spcPts val="0"/>
              </a:spcBef>
              <a:spcAft>
                <a:spcPts val="0"/>
              </a:spcAft>
              <a:buClr>
                <a:srgbClr val="000000"/>
              </a:buClr>
              <a:buSzPts val="2000"/>
              <a:buFont typeface="Arial"/>
              <a:buChar char="➢"/>
            </a:pPr>
            <a:r>
              <a:rPr lang="en-US" sz="2000">
                <a:latin typeface="Calibri"/>
                <a:ea typeface="Calibri"/>
                <a:cs typeface="Calibri"/>
                <a:sym typeface="Calibri"/>
              </a:rPr>
              <a:t>The </a:t>
            </a:r>
            <a:r>
              <a:rPr i="1" lang="en-US" sz="2000">
                <a:latin typeface="Calibri"/>
                <a:ea typeface="Calibri"/>
                <a:cs typeface="Calibri"/>
                <a:sym typeface="Calibri"/>
              </a:rPr>
              <a:t>@NgModule</a:t>
            </a:r>
            <a:r>
              <a:rPr lang="en-US" sz="2000">
                <a:latin typeface="Calibri"/>
                <a:ea typeface="Calibri"/>
                <a:cs typeface="Calibri"/>
                <a:sym typeface="Calibri"/>
              </a:rPr>
              <a:t> decorator identifies AppModule as an Angular module class (also called an </a:t>
            </a:r>
            <a:r>
              <a:rPr i="1" lang="en-US" sz="2000">
                <a:latin typeface="Calibri"/>
                <a:ea typeface="Calibri"/>
                <a:cs typeface="Calibri"/>
                <a:sym typeface="Calibri"/>
              </a:rPr>
              <a:t>NgModule</a:t>
            </a:r>
            <a:r>
              <a:rPr lang="en-US" sz="2000">
                <a:latin typeface="Calibri"/>
                <a:ea typeface="Calibri"/>
                <a:cs typeface="Calibri"/>
                <a:sym typeface="Calibri"/>
              </a:rPr>
              <a:t> class). </a:t>
            </a:r>
            <a:r>
              <a:rPr i="1" lang="en-US" sz="2000">
                <a:latin typeface="Calibri"/>
                <a:ea typeface="Calibri"/>
                <a:cs typeface="Calibri"/>
                <a:sym typeface="Calibri"/>
              </a:rPr>
              <a:t>@NgModule</a:t>
            </a:r>
            <a:r>
              <a:rPr lang="en-US" sz="2000">
                <a:latin typeface="Calibri"/>
                <a:ea typeface="Calibri"/>
                <a:cs typeface="Calibri"/>
                <a:sym typeface="Calibri"/>
              </a:rPr>
              <a:t> takes a metadata object that tells Angular how to compile and launch the application.</a:t>
            </a:r>
            <a:endParaRPr sz="2000">
              <a:latin typeface="Calibri"/>
              <a:ea typeface="Calibri"/>
              <a:cs typeface="Calibri"/>
              <a:sym typeface="Calibri"/>
            </a:endParaRPr>
          </a:p>
          <a:p>
            <a:pPr indent="-355600" lvl="1" marL="914400" marR="0" rtl="0" algn="just">
              <a:lnSpc>
                <a:spcPct val="115000"/>
              </a:lnSpc>
              <a:spcBef>
                <a:spcPts val="0"/>
              </a:spcBef>
              <a:spcAft>
                <a:spcPts val="0"/>
              </a:spcAft>
              <a:buClr>
                <a:srgbClr val="000000"/>
              </a:buClr>
              <a:buSzPts val="2000"/>
              <a:buFont typeface="Arial"/>
              <a:buChar char="○"/>
            </a:pPr>
            <a:r>
              <a:rPr b="1" i="1" lang="en-US" sz="2000">
                <a:latin typeface="Calibri"/>
                <a:ea typeface="Calibri"/>
                <a:cs typeface="Calibri"/>
                <a:sym typeface="Calibri"/>
              </a:rPr>
              <a:t>imports</a:t>
            </a:r>
            <a:r>
              <a:rPr lang="en-US" sz="2000">
                <a:latin typeface="Calibri"/>
                <a:ea typeface="Calibri"/>
                <a:cs typeface="Calibri"/>
                <a:sym typeface="Calibri"/>
              </a:rPr>
              <a:t> — This array contains the modules the application requires. Every application that runs in a browser needs the BrowserModule.</a:t>
            </a:r>
            <a:endParaRPr sz="2000">
              <a:latin typeface="Calibri"/>
              <a:ea typeface="Calibri"/>
              <a:cs typeface="Calibri"/>
              <a:sym typeface="Calibri"/>
            </a:endParaRPr>
          </a:p>
          <a:p>
            <a:pPr indent="-355600" lvl="1" marL="914400" marR="0" rtl="0" algn="just">
              <a:lnSpc>
                <a:spcPct val="115000"/>
              </a:lnSpc>
              <a:spcBef>
                <a:spcPts val="0"/>
              </a:spcBef>
              <a:spcAft>
                <a:spcPts val="0"/>
              </a:spcAft>
              <a:buClr>
                <a:srgbClr val="000000"/>
              </a:buClr>
              <a:buSzPts val="2000"/>
              <a:buFont typeface="Arial"/>
              <a:buChar char="○"/>
            </a:pPr>
            <a:r>
              <a:rPr b="1" i="1" lang="en-US" sz="2000">
                <a:latin typeface="Calibri"/>
                <a:ea typeface="Calibri"/>
                <a:cs typeface="Calibri"/>
                <a:sym typeface="Calibri"/>
              </a:rPr>
              <a:t>declarations</a:t>
            </a:r>
            <a:r>
              <a:rPr lang="en-US" sz="2000">
                <a:latin typeface="Calibri"/>
                <a:ea typeface="Calibri"/>
                <a:cs typeface="Calibri"/>
                <a:sym typeface="Calibri"/>
              </a:rPr>
              <a:t> — This array lists the Angular components that belong to the AppModule. As you create more components, you will add them to the declarations array.</a:t>
            </a:r>
            <a:endParaRPr sz="2000">
              <a:latin typeface="Calibri"/>
              <a:ea typeface="Calibri"/>
              <a:cs typeface="Calibri"/>
              <a:sym typeface="Calibri"/>
            </a:endParaRPr>
          </a:p>
          <a:p>
            <a:pPr indent="-355600" lvl="1" marL="914400" marR="0" rtl="0" algn="just">
              <a:lnSpc>
                <a:spcPct val="115000"/>
              </a:lnSpc>
              <a:spcBef>
                <a:spcPts val="0"/>
              </a:spcBef>
              <a:spcAft>
                <a:spcPts val="0"/>
              </a:spcAft>
              <a:buClr>
                <a:srgbClr val="000000"/>
              </a:buClr>
              <a:buSzPts val="2000"/>
              <a:buFont typeface="Arial"/>
              <a:buChar char="○"/>
            </a:pPr>
            <a:r>
              <a:rPr b="1" i="1" lang="en-US" sz="2000">
                <a:latin typeface="Calibri"/>
                <a:ea typeface="Calibri"/>
                <a:cs typeface="Calibri"/>
                <a:sym typeface="Calibri"/>
              </a:rPr>
              <a:t>bootstrap</a:t>
            </a:r>
            <a:r>
              <a:rPr lang="en-US" sz="2000">
                <a:latin typeface="Calibri"/>
                <a:ea typeface="Calibri"/>
                <a:cs typeface="Calibri"/>
                <a:sym typeface="Calibri"/>
              </a:rPr>
              <a:t> — This array lists the Angular components that will be created when the application is started. Most applications bootstrap a single boot component.</a:t>
            </a:r>
            <a:endParaRPr sz="2000">
              <a:latin typeface="Calibri"/>
              <a:ea typeface="Calibri"/>
              <a:cs typeface="Calibri"/>
              <a:sym typeface="Calibri"/>
            </a:endParaRPr>
          </a:p>
          <a:p>
            <a:pPr indent="0" lvl="0" marL="0" marR="0" rtl="0" algn="just">
              <a:lnSpc>
                <a:spcPct val="115000"/>
              </a:lnSpc>
              <a:spcBef>
                <a:spcPts val="0"/>
              </a:spcBef>
              <a:spcAft>
                <a:spcPts val="0"/>
              </a:spcAft>
              <a:buNone/>
            </a:pPr>
            <a:r>
              <a:t/>
            </a:r>
            <a:endParaRPr sz="2000">
              <a:latin typeface="Calibri"/>
              <a:ea typeface="Calibri"/>
              <a:cs typeface="Calibri"/>
              <a:sym typeface="Calibri"/>
            </a:endParaRPr>
          </a:p>
          <a:p>
            <a:pPr indent="0" lvl="0" marL="457200" marR="0" rtl="0" algn="just">
              <a:lnSpc>
                <a:spcPct val="115000"/>
              </a:lnSpc>
              <a:spcBef>
                <a:spcPts val="0"/>
              </a:spcBef>
              <a:spcAft>
                <a:spcPts val="0"/>
              </a:spcAft>
              <a:buNone/>
            </a:pPr>
            <a:br>
              <a:rPr lang="en-US" sz="2000">
                <a:latin typeface="Calibri"/>
                <a:ea typeface="Calibri"/>
                <a:cs typeface="Calibri"/>
                <a:sym typeface="Calibri"/>
              </a:rPr>
            </a:br>
            <a:endParaRPr sz="2000">
              <a:latin typeface="Calibri"/>
              <a:ea typeface="Calibri"/>
              <a:cs typeface="Calibri"/>
              <a:sym typeface="Calibri"/>
            </a:endParaRPr>
          </a:p>
          <a:p>
            <a:pPr indent="0" lvl="0" marL="0" marR="0" rtl="0" algn="just">
              <a:lnSpc>
                <a:spcPct val="115000"/>
              </a:lnSpc>
              <a:spcBef>
                <a:spcPts val="0"/>
              </a:spcBef>
              <a:spcAft>
                <a:spcPts val="0"/>
              </a:spcAft>
              <a:buNone/>
            </a:pPr>
            <a:r>
              <a:t/>
            </a:r>
            <a:endParaRPr sz="20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8"/>
          <p:cNvSpPr txBox="1"/>
          <p:nvPr/>
        </p:nvSpPr>
        <p:spPr>
          <a:xfrm>
            <a:off x="365300" y="89375"/>
            <a:ext cx="59430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4009">
                <a:latin typeface="Calibri"/>
                <a:ea typeface="Calibri"/>
                <a:cs typeface="Calibri"/>
                <a:sym typeface="Calibri"/>
              </a:rPr>
              <a:t>Angular </a:t>
            </a:r>
            <a:r>
              <a:rPr i="1" lang="en-US" sz="4009">
                <a:latin typeface="Calibri"/>
                <a:ea typeface="Calibri"/>
                <a:cs typeface="Calibri"/>
                <a:sym typeface="Calibri"/>
              </a:rPr>
              <a:t>main.ts</a:t>
            </a:r>
            <a:endParaRPr i="1" sz="1685"/>
          </a:p>
        </p:txBody>
      </p:sp>
      <p:sp>
        <p:nvSpPr>
          <p:cNvPr id="144" name="Google Shape;144;p18"/>
          <p:cNvSpPr txBox="1"/>
          <p:nvPr/>
        </p:nvSpPr>
        <p:spPr>
          <a:xfrm>
            <a:off x="365300" y="765625"/>
            <a:ext cx="8102700" cy="3940200"/>
          </a:xfrm>
          <a:prstGeom prst="rect">
            <a:avLst/>
          </a:prstGeom>
          <a:noFill/>
          <a:ln>
            <a:noFill/>
          </a:ln>
        </p:spPr>
        <p:txBody>
          <a:bodyPr anchorCtr="0" anchor="t" bIns="45700" lIns="91425" spcFirstLastPara="1" rIns="91425" wrap="square" tIns="45700">
            <a:noAutofit/>
          </a:bodyPr>
          <a:lstStyle/>
          <a:p>
            <a:pPr indent="-291920" lvl="0" marL="343080" marR="0" rtl="0" algn="just">
              <a:lnSpc>
                <a:spcPct val="115000"/>
              </a:lnSpc>
              <a:spcBef>
                <a:spcPts val="0"/>
              </a:spcBef>
              <a:spcAft>
                <a:spcPts val="0"/>
              </a:spcAft>
              <a:buClr>
                <a:srgbClr val="000000"/>
              </a:buClr>
              <a:buSzPts val="2000"/>
              <a:buFont typeface="Arial"/>
              <a:buChar char="➢"/>
            </a:pPr>
            <a:r>
              <a:rPr lang="en-US" sz="2000">
                <a:latin typeface="Calibri"/>
                <a:ea typeface="Calibri"/>
                <a:cs typeface="Calibri"/>
                <a:sym typeface="Calibri"/>
              </a:rPr>
              <a:t>The </a:t>
            </a:r>
            <a:r>
              <a:rPr i="1" lang="en-US" sz="2000">
                <a:latin typeface="Calibri"/>
                <a:ea typeface="Calibri"/>
                <a:cs typeface="Calibri"/>
                <a:sym typeface="Calibri"/>
              </a:rPr>
              <a:t>main.ts</a:t>
            </a:r>
            <a:r>
              <a:rPr lang="en-US" sz="2000">
                <a:latin typeface="Calibri"/>
                <a:ea typeface="Calibri"/>
                <a:cs typeface="Calibri"/>
                <a:sym typeface="Calibri"/>
              </a:rPr>
              <a:t> file contains code that creates a browser platform for dynamic (JIT) compilation and bootstraps the AppModule described previously.</a:t>
            </a:r>
            <a:endParaRPr sz="2000">
              <a:latin typeface="Calibri"/>
              <a:ea typeface="Calibri"/>
              <a:cs typeface="Calibri"/>
              <a:sym typeface="Calibri"/>
            </a:endParaRPr>
          </a:p>
          <a:p>
            <a:pPr indent="0" lvl="0" marL="0" marR="0" rtl="0" algn="just">
              <a:lnSpc>
                <a:spcPct val="115000"/>
              </a:lnSpc>
              <a:spcBef>
                <a:spcPts val="0"/>
              </a:spcBef>
              <a:spcAft>
                <a:spcPts val="0"/>
              </a:spcAft>
              <a:buNone/>
            </a:pPr>
            <a:r>
              <a:t/>
            </a:r>
            <a:endParaRPr sz="2000">
              <a:latin typeface="Calibri"/>
              <a:ea typeface="Calibri"/>
              <a:cs typeface="Calibri"/>
              <a:sym typeface="Calibri"/>
            </a:endParaRPr>
          </a:p>
          <a:p>
            <a:pPr indent="0" lvl="0" marL="0" marR="0" rtl="0" algn="just">
              <a:lnSpc>
                <a:spcPct val="115000"/>
              </a:lnSpc>
              <a:spcBef>
                <a:spcPts val="0"/>
              </a:spcBef>
              <a:spcAft>
                <a:spcPts val="0"/>
              </a:spcAft>
              <a:buNone/>
            </a:pPr>
            <a:r>
              <a:t/>
            </a:r>
            <a:endParaRPr sz="2000">
              <a:latin typeface="Calibri"/>
              <a:ea typeface="Calibri"/>
              <a:cs typeface="Calibri"/>
              <a:sym typeface="Calibri"/>
            </a:endParaRPr>
          </a:p>
          <a:p>
            <a:pPr indent="0" lvl="0" marL="457200" marR="0" rtl="0" algn="just">
              <a:lnSpc>
                <a:spcPct val="115000"/>
              </a:lnSpc>
              <a:spcBef>
                <a:spcPts val="0"/>
              </a:spcBef>
              <a:spcAft>
                <a:spcPts val="0"/>
              </a:spcAft>
              <a:buNone/>
            </a:pPr>
            <a:br>
              <a:rPr lang="en-US" sz="2000">
                <a:latin typeface="Calibri"/>
                <a:ea typeface="Calibri"/>
                <a:cs typeface="Calibri"/>
                <a:sym typeface="Calibri"/>
              </a:rPr>
            </a:br>
            <a:endParaRPr sz="2000">
              <a:latin typeface="Calibri"/>
              <a:ea typeface="Calibri"/>
              <a:cs typeface="Calibri"/>
              <a:sym typeface="Calibri"/>
            </a:endParaRPr>
          </a:p>
          <a:p>
            <a:pPr indent="0" lvl="0" marL="0" marR="0" rtl="0" algn="just">
              <a:lnSpc>
                <a:spcPct val="115000"/>
              </a:lnSpc>
              <a:spcBef>
                <a:spcPts val="0"/>
              </a:spcBef>
              <a:spcAft>
                <a:spcPts val="0"/>
              </a:spcAft>
              <a:buNone/>
            </a:pPr>
            <a:r>
              <a:t/>
            </a:r>
            <a:endParaRPr sz="2000">
              <a:latin typeface="Calibri"/>
              <a:ea typeface="Calibri"/>
              <a:cs typeface="Calibri"/>
              <a:sym typeface="Calibri"/>
            </a:endParaRPr>
          </a:p>
        </p:txBody>
      </p:sp>
      <p:pic>
        <p:nvPicPr>
          <p:cNvPr id="145" name="Google Shape;145;p18"/>
          <p:cNvPicPr preferRelativeResize="0"/>
          <p:nvPr/>
        </p:nvPicPr>
        <p:blipFill>
          <a:blip r:embed="rId3">
            <a:alphaModFix/>
          </a:blip>
          <a:stretch>
            <a:fillRect/>
          </a:stretch>
        </p:blipFill>
        <p:spPr>
          <a:xfrm>
            <a:off x="1442325" y="1907950"/>
            <a:ext cx="6778101" cy="2553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txBox="1"/>
          <p:nvPr/>
        </p:nvSpPr>
        <p:spPr>
          <a:xfrm>
            <a:off x="365300" y="89375"/>
            <a:ext cx="80652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4009">
                <a:latin typeface="Calibri"/>
                <a:ea typeface="Calibri"/>
                <a:cs typeface="Calibri"/>
                <a:sym typeface="Calibri"/>
              </a:rPr>
              <a:t>How is </a:t>
            </a:r>
            <a:r>
              <a:rPr lang="en-US" sz="4009">
                <a:latin typeface="Calibri"/>
                <a:ea typeface="Calibri"/>
                <a:cs typeface="Calibri"/>
                <a:sym typeface="Calibri"/>
              </a:rPr>
              <a:t>Angular Triggered?</a:t>
            </a:r>
            <a:endParaRPr sz="1685"/>
          </a:p>
        </p:txBody>
      </p:sp>
      <p:sp>
        <p:nvSpPr>
          <p:cNvPr id="152" name="Google Shape;152;p19"/>
          <p:cNvSpPr txBox="1"/>
          <p:nvPr/>
        </p:nvSpPr>
        <p:spPr>
          <a:xfrm>
            <a:off x="365300" y="907625"/>
            <a:ext cx="8102700" cy="3745500"/>
          </a:xfrm>
          <a:prstGeom prst="rect">
            <a:avLst/>
          </a:prstGeom>
          <a:noFill/>
          <a:ln>
            <a:noFill/>
          </a:ln>
        </p:spPr>
        <p:txBody>
          <a:bodyPr anchorCtr="0" anchor="t" bIns="45700" lIns="91425" spcFirstLastPara="1" rIns="91425" wrap="square" tIns="45700">
            <a:noAutofit/>
          </a:bodyPr>
          <a:lstStyle/>
          <a:p>
            <a:pPr indent="-355600" lvl="0" marL="4572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After the </a:t>
            </a:r>
            <a:r>
              <a:rPr i="1" lang="en-US" sz="2000">
                <a:latin typeface="Calibri"/>
                <a:ea typeface="Calibri"/>
                <a:cs typeface="Calibri"/>
                <a:sym typeface="Calibri"/>
              </a:rPr>
              <a:t>index.html </a:t>
            </a:r>
            <a:r>
              <a:rPr lang="en-US" sz="2000">
                <a:latin typeface="Calibri"/>
                <a:ea typeface="Calibri"/>
                <a:cs typeface="Calibri"/>
                <a:sym typeface="Calibri"/>
              </a:rPr>
              <a:t>page is loaded in the </a:t>
            </a:r>
            <a:r>
              <a:rPr lang="en-US" sz="2000">
                <a:latin typeface="Calibri"/>
                <a:ea typeface="Calibri"/>
                <a:cs typeface="Calibri"/>
                <a:sym typeface="Calibri"/>
              </a:rPr>
              <a:t>browser</a:t>
            </a:r>
            <a:r>
              <a:rPr lang="en-US" sz="2000">
                <a:latin typeface="Calibri"/>
                <a:ea typeface="Calibri"/>
                <a:cs typeface="Calibri"/>
                <a:sym typeface="Calibri"/>
              </a:rPr>
              <a:t>, the following events sequence happens:</a:t>
            </a:r>
            <a:endParaRPr sz="2000">
              <a:latin typeface="Calibri"/>
              <a:ea typeface="Calibri"/>
              <a:cs typeface="Calibri"/>
              <a:sym typeface="Calibri"/>
            </a:endParaRPr>
          </a:p>
          <a:p>
            <a:pPr indent="-355600" lvl="0" marL="914400" marR="2634989" rtl="0" algn="l">
              <a:lnSpc>
                <a:spcPct val="115000"/>
              </a:lnSpc>
              <a:spcBef>
                <a:spcPts val="1000"/>
              </a:spcBef>
              <a:spcAft>
                <a:spcPts val="0"/>
              </a:spcAft>
              <a:buSzPts val="2000"/>
              <a:buFont typeface="Calibri"/>
              <a:buAutoNum type="arabicPeriod"/>
            </a:pPr>
            <a:r>
              <a:rPr lang="en-US" sz="2000">
                <a:latin typeface="Calibri"/>
                <a:ea typeface="Calibri"/>
                <a:cs typeface="Calibri"/>
                <a:sym typeface="Calibri"/>
              </a:rPr>
              <a:t>The </a:t>
            </a:r>
            <a:r>
              <a:rPr i="1" lang="en-US" sz="2000">
                <a:latin typeface="Calibri"/>
                <a:ea typeface="Calibri"/>
                <a:cs typeface="Calibri"/>
                <a:sym typeface="Calibri"/>
              </a:rPr>
              <a:t>index.html</a:t>
            </a:r>
            <a:r>
              <a:rPr lang="en-US" sz="2000">
                <a:latin typeface="Calibri"/>
                <a:ea typeface="Calibri"/>
                <a:cs typeface="Calibri"/>
                <a:sym typeface="Calibri"/>
              </a:rPr>
              <a:t> page calls </a:t>
            </a:r>
            <a:r>
              <a:rPr lang="en-US" sz="2000">
                <a:solidFill>
                  <a:schemeClr val="dk1"/>
                </a:solidFill>
                <a:latin typeface="Calibri"/>
                <a:ea typeface="Calibri"/>
                <a:cs typeface="Calibri"/>
                <a:sym typeface="Calibri"/>
              </a:rPr>
              <a:t>the </a:t>
            </a:r>
            <a:r>
              <a:rPr i="1" lang="en-US" sz="2000">
                <a:solidFill>
                  <a:schemeClr val="dk1"/>
                </a:solidFill>
                <a:latin typeface="Calibri"/>
                <a:ea typeface="Calibri"/>
                <a:cs typeface="Calibri"/>
                <a:sym typeface="Calibri"/>
              </a:rPr>
              <a:t>main.ts</a:t>
            </a:r>
            <a:r>
              <a:rPr lang="en-US" sz="2000">
                <a:solidFill>
                  <a:schemeClr val="dk1"/>
                </a:solidFill>
                <a:latin typeface="Calibri"/>
                <a:ea typeface="Calibri"/>
                <a:cs typeface="Calibri"/>
                <a:sym typeface="Calibri"/>
              </a:rPr>
              <a:t> file</a:t>
            </a:r>
            <a:r>
              <a:rPr lang="en-US" sz="2000">
                <a:latin typeface="Calibri"/>
                <a:ea typeface="Calibri"/>
                <a:cs typeface="Calibri"/>
                <a:sym typeface="Calibri"/>
              </a:rPr>
              <a:t>.</a:t>
            </a:r>
            <a:endParaRPr sz="2000">
              <a:latin typeface="Calibri"/>
              <a:ea typeface="Calibri"/>
              <a:cs typeface="Calibri"/>
              <a:sym typeface="Calibri"/>
            </a:endParaRPr>
          </a:p>
          <a:p>
            <a:pPr indent="-355600" lvl="0" marL="914400" marR="0" rtl="0" algn="l">
              <a:lnSpc>
                <a:spcPct val="115000"/>
              </a:lnSpc>
              <a:spcBef>
                <a:spcPts val="0"/>
              </a:spcBef>
              <a:spcAft>
                <a:spcPts val="0"/>
              </a:spcAft>
              <a:buSzPts val="2000"/>
              <a:buFont typeface="Calibri"/>
              <a:buAutoNum type="arabicPeriod"/>
            </a:pPr>
            <a:r>
              <a:rPr lang="en-US" sz="2000">
                <a:latin typeface="Calibri"/>
                <a:ea typeface="Calibri"/>
                <a:cs typeface="Calibri"/>
                <a:sym typeface="Calibri"/>
              </a:rPr>
              <a:t>The </a:t>
            </a:r>
            <a:r>
              <a:rPr i="1" lang="en-US" sz="2000">
                <a:latin typeface="Calibri"/>
                <a:ea typeface="Calibri"/>
                <a:cs typeface="Calibri"/>
                <a:sym typeface="Calibri"/>
              </a:rPr>
              <a:t>main.ts</a:t>
            </a:r>
            <a:r>
              <a:rPr lang="en-US" sz="2000">
                <a:latin typeface="Calibri"/>
                <a:ea typeface="Calibri"/>
                <a:cs typeface="Calibri"/>
                <a:sym typeface="Calibri"/>
              </a:rPr>
              <a:t> bootstraps the </a:t>
            </a:r>
            <a:r>
              <a:rPr i="1" lang="en-US" sz="2000">
                <a:latin typeface="Calibri"/>
                <a:ea typeface="Calibri"/>
                <a:cs typeface="Calibri"/>
                <a:sym typeface="Calibri"/>
              </a:rPr>
              <a:t>AppModule</a:t>
            </a:r>
            <a:r>
              <a:rPr lang="en-US" sz="2000">
                <a:latin typeface="Calibri"/>
                <a:ea typeface="Calibri"/>
                <a:cs typeface="Calibri"/>
                <a:sym typeface="Calibri"/>
              </a:rPr>
              <a:t>.</a:t>
            </a:r>
            <a:endParaRPr sz="2000">
              <a:latin typeface="Calibri"/>
              <a:ea typeface="Calibri"/>
              <a:cs typeface="Calibri"/>
              <a:sym typeface="Calibri"/>
            </a:endParaRPr>
          </a:p>
          <a:p>
            <a:pPr indent="-355600" lvl="0" marL="914400" marR="2777864" rtl="0" algn="l">
              <a:lnSpc>
                <a:spcPct val="115000"/>
              </a:lnSpc>
              <a:spcBef>
                <a:spcPts val="0"/>
              </a:spcBef>
              <a:spcAft>
                <a:spcPts val="0"/>
              </a:spcAft>
              <a:buSzPts val="2000"/>
              <a:buFont typeface="Calibri"/>
              <a:buAutoNum type="arabicPeriod"/>
            </a:pPr>
            <a:r>
              <a:rPr lang="en-US" sz="2000">
                <a:latin typeface="Calibri"/>
                <a:ea typeface="Calibri"/>
                <a:cs typeface="Calibri"/>
                <a:sym typeface="Calibri"/>
              </a:rPr>
              <a:t>The </a:t>
            </a:r>
            <a:r>
              <a:rPr i="1" lang="en-US" sz="2000">
                <a:latin typeface="Calibri"/>
                <a:ea typeface="Calibri"/>
                <a:cs typeface="Calibri"/>
                <a:sym typeface="Calibri"/>
              </a:rPr>
              <a:t>AppModule</a:t>
            </a:r>
            <a:r>
              <a:rPr lang="en-US" sz="2000">
                <a:latin typeface="Calibri"/>
                <a:ea typeface="Calibri"/>
                <a:cs typeface="Calibri"/>
                <a:sym typeface="Calibri"/>
              </a:rPr>
              <a:t> bootstraps the </a:t>
            </a:r>
            <a:r>
              <a:rPr i="1" lang="en-US" sz="2000">
                <a:latin typeface="Calibri"/>
                <a:ea typeface="Calibri"/>
                <a:cs typeface="Calibri"/>
                <a:sym typeface="Calibri"/>
              </a:rPr>
              <a:t>AppComponent</a:t>
            </a:r>
            <a:r>
              <a:rPr lang="en-US" sz="2000">
                <a:latin typeface="Calibri"/>
                <a:ea typeface="Calibri"/>
                <a:cs typeface="Calibri"/>
                <a:sym typeface="Calibri"/>
              </a:rPr>
              <a:t>.</a:t>
            </a:r>
            <a:endParaRPr sz="2000">
              <a:latin typeface="Calibri"/>
              <a:ea typeface="Calibri"/>
              <a:cs typeface="Calibri"/>
              <a:sym typeface="Calibri"/>
            </a:endParaRPr>
          </a:p>
          <a:p>
            <a:pPr indent="-355600" lvl="0" marL="914400" marR="2892164" rtl="0" algn="l">
              <a:lnSpc>
                <a:spcPct val="115000"/>
              </a:lnSpc>
              <a:spcBef>
                <a:spcPts val="0"/>
              </a:spcBef>
              <a:spcAft>
                <a:spcPts val="0"/>
              </a:spcAft>
              <a:buSzPts val="2000"/>
              <a:buFont typeface="Calibri"/>
              <a:buAutoNum type="arabicPeriod"/>
            </a:pPr>
            <a:r>
              <a:rPr lang="en-US" sz="2000">
                <a:latin typeface="Calibri"/>
                <a:ea typeface="Calibri"/>
                <a:cs typeface="Calibri"/>
                <a:sym typeface="Calibri"/>
              </a:rPr>
              <a:t>The </a:t>
            </a:r>
            <a:r>
              <a:rPr i="1" lang="en-US" sz="2000">
                <a:latin typeface="Calibri"/>
                <a:ea typeface="Calibri"/>
                <a:cs typeface="Calibri"/>
                <a:sym typeface="Calibri"/>
              </a:rPr>
              <a:t>AppComponent</a:t>
            </a:r>
            <a:r>
              <a:rPr lang="en-US" sz="2000">
                <a:latin typeface="Calibri"/>
                <a:ea typeface="Calibri"/>
                <a:cs typeface="Calibri"/>
                <a:sym typeface="Calibri"/>
              </a:rPr>
              <a:t> is placed in the </a:t>
            </a:r>
            <a:r>
              <a:rPr i="1" lang="en-US" sz="2000">
                <a:latin typeface="Calibri"/>
                <a:ea typeface="Calibri"/>
                <a:cs typeface="Calibri"/>
                <a:sym typeface="Calibri"/>
              </a:rPr>
              <a:t>index.html</a:t>
            </a:r>
            <a:r>
              <a:rPr lang="en-US" sz="2000">
                <a:latin typeface="Calibri"/>
                <a:ea typeface="Calibri"/>
                <a:cs typeface="Calibri"/>
                <a:sym typeface="Calibri"/>
              </a:rPr>
              <a:t> page. </a:t>
            </a:r>
            <a:endParaRPr sz="2000">
              <a:latin typeface="Calibri"/>
              <a:ea typeface="Calibri"/>
              <a:cs typeface="Calibri"/>
              <a:sym typeface="Calibri"/>
            </a:endParaRPr>
          </a:p>
          <a:p>
            <a:pPr indent="0" lvl="0" marL="0" marR="0" rtl="0" algn="just">
              <a:lnSpc>
                <a:spcPct val="115000"/>
              </a:lnSpc>
              <a:spcBef>
                <a:spcPts val="0"/>
              </a:spcBef>
              <a:spcAft>
                <a:spcPts val="0"/>
              </a:spcAft>
              <a:buNone/>
            </a:pPr>
            <a:r>
              <a:t/>
            </a:r>
            <a:endParaRPr sz="2000">
              <a:latin typeface="Calibri"/>
              <a:ea typeface="Calibri"/>
              <a:cs typeface="Calibri"/>
              <a:sym typeface="Calibri"/>
            </a:endParaRPr>
          </a:p>
          <a:p>
            <a:pPr indent="0" lvl="0" marL="0" marR="0" rtl="0" algn="just">
              <a:lnSpc>
                <a:spcPct val="115000"/>
              </a:lnSpc>
              <a:spcBef>
                <a:spcPts val="0"/>
              </a:spcBef>
              <a:spcAft>
                <a:spcPts val="0"/>
              </a:spcAft>
              <a:buNone/>
            </a:pPr>
            <a:r>
              <a:t/>
            </a:r>
            <a:endParaRPr sz="2000">
              <a:latin typeface="Calibri"/>
              <a:ea typeface="Calibri"/>
              <a:cs typeface="Calibri"/>
              <a:sym typeface="Calibri"/>
            </a:endParaRPr>
          </a:p>
          <a:p>
            <a:pPr indent="0" lvl="0" marL="457200" marR="0" rtl="0" algn="just">
              <a:lnSpc>
                <a:spcPct val="115000"/>
              </a:lnSpc>
              <a:spcBef>
                <a:spcPts val="0"/>
              </a:spcBef>
              <a:spcAft>
                <a:spcPts val="0"/>
              </a:spcAft>
              <a:buNone/>
            </a:pPr>
            <a:br>
              <a:rPr lang="en-US" sz="2000">
                <a:latin typeface="Calibri"/>
                <a:ea typeface="Calibri"/>
                <a:cs typeface="Calibri"/>
                <a:sym typeface="Calibri"/>
              </a:rPr>
            </a:br>
            <a:endParaRPr sz="2000">
              <a:latin typeface="Calibri"/>
              <a:ea typeface="Calibri"/>
              <a:cs typeface="Calibri"/>
              <a:sym typeface="Calibri"/>
            </a:endParaRPr>
          </a:p>
          <a:p>
            <a:pPr indent="0" lvl="0" marL="0" marR="0" rtl="0" algn="just">
              <a:lnSpc>
                <a:spcPct val="115000"/>
              </a:lnSpc>
              <a:spcBef>
                <a:spcPts val="0"/>
              </a:spcBef>
              <a:spcAft>
                <a:spcPts val="0"/>
              </a:spcAft>
              <a:buNone/>
            </a:pPr>
            <a:r>
              <a:t/>
            </a:r>
            <a:endParaRPr sz="2000">
              <a:latin typeface="Calibri"/>
              <a:ea typeface="Calibri"/>
              <a:cs typeface="Calibri"/>
              <a:sym typeface="Calibri"/>
            </a:endParaRPr>
          </a:p>
        </p:txBody>
      </p:sp>
      <p:pic>
        <p:nvPicPr>
          <p:cNvPr id="153" name="Google Shape;153;p19"/>
          <p:cNvPicPr preferRelativeResize="0"/>
          <p:nvPr/>
        </p:nvPicPr>
        <p:blipFill>
          <a:blip r:embed="rId3">
            <a:alphaModFix/>
          </a:blip>
          <a:stretch>
            <a:fillRect/>
          </a:stretch>
        </p:blipFill>
        <p:spPr>
          <a:xfrm>
            <a:off x="5772375" y="1362225"/>
            <a:ext cx="2583175" cy="3105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0"/>
          <p:cNvSpPr txBox="1"/>
          <p:nvPr/>
        </p:nvSpPr>
        <p:spPr>
          <a:xfrm>
            <a:off x="365300" y="89375"/>
            <a:ext cx="80652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4009">
                <a:latin typeface="Calibri"/>
                <a:ea typeface="Calibri"/>
                <a:cs typeface="Calibri"/>
                <a:sym typeface="Calibri"/>
              </a:rPr>
              <a:t>Bootstrap Framework</a:t>
            </a:r>
            <a:endParaRPr sz="1685"/>
          </a:p>
        </p:txBody>
      </p:sp>
      <p:sp>
        <p:nvSpPr>
          <p:cNvPr id="160" name="Google Shape;160;p20"/>
          <p:cNvSpPr txBox="1"/>
          <p:nvPr/>
        </p:nvSpPr>
        <p:spPr>
          <a:xfrm>
            <a:off x="346550" y="851450"/>
            <a:ext cx="8102700" cy="3850500"/>
          </a:xfrm>
          <a:prstGeom prst="rect">
            <a:avLst/>
          </a:prstGeom>
          <a:noFill/>
          <a:ln>
            <a:noFill/>
          </a:ln>
        </p:spPr>
        <p:txBody>
          <a:bodyPr anchorCtr="0" anchor="t" bIns="45700" lIns="91425" spcFirstLastPara="1" rIns="91425" wrap="square" tIns="45700">
            <a:noAutofit/>
          </a:bodyPr>
          <a:lstStyle/>
          <a:p>
            <a:pPr indent="-342900" lvl="0" marL="457200" marR="0" rtl="0" algn="just">
              <a:lnSpc>
                <a:spcPct val="115000"/>
              </a:lnSpc>
              <a:spcBef>
                <a:spcPts val="0"/>
              </a:spcBef>
              <a:spcAft>
                <a:spcPts val="0"/>
              </a:spcAft>
              <a:buSzPts val="1800"/>
              <a:buFont typeface="Calibri"/>
              <a:buChar char="➢"/>
            </a:pPr>
            <a:r>
              <a:rPr lang="en-US" sz="1800">
                <a:latin typeface="Calibri"/>
                <a:ea typeface="Calibri"/>
                <a:cs typeface="Calibri"/>
                <a:sym typeface="Calibri"/>
              </a:rPr>
              <a:t>It is a CSS framework that we can use to have some nice CSS styles out of the box. So we don't need to write all these styles. </a:t>
            </a:r>
            <a:endParaRPr sz="1800">
              <a:latin typeface="Calibri"/>
              <a:ea typeface="Calibri"/>
              <a:cs typeface="Calibri"/>
              <a:sym typeface="Calibri"/>
            </a:endParaRPr>
          </a:p>
          <a:p>
            <a:pPr indent="-342900" lvl="0" marL="457200" marR="0" rtl="0" algn="just">
              <a:lnSpc>
                <a:spcPct val="115000"/>
              </a:lnSpc>
              <a:spcBef>
                <a:spcPts val="0"/>
              </a:spcBef>
              <a:spcAft>
                <a:spcPts val="0"/>
              </a:spcAft>
              <a:buSzPts val="1800"/>
              <a:buFont typeface="Calibri"/>
              <a:buChar char="➢"/>
            </a:pPr>
            <a:r>
              <a:rPr lang="en-US" sz="1800">
                <a:latin typeface="Calibri"/>
                <a:ea typeface="Calibri"/>
                <a:cs typeface="Calibri"/>
                <a:sym typeface="Calibri"/>
              </a:rPr>
              <a:t>We can install bootstrap into our project with the following steps: </a:t>
            </a:r>
            <a:endParaRPr sz="1800">
              <a:latin typeface="Calibri"/>
              <a:ea typeface="Calibri"/>
              <a:cs typeface="Calibri"/>
              <a:sym typeface="Calibri"/>
            </a:endParaRPr>
          </a:p>
          <a:p>
            <a:pPr indent="-342900" lvl="1" marL="914400" marR="0" rtl="0" algn="just">
              <a:lnSpc>
                <a:spcPct val="115000"/>
              </a:lnSpc>
              <a:spcBef>
                <a:spcPts val="0"/>
              </a:spcBef>
              <a:spcAft>
                <a:spcPts val="0"/>
              </a:spcAft>
              <a:buSzPts val="1800"/>
              <a:buFont typeface="Calibri"/>
              <a:buAutoNum type="alphaLcPeriod"/>
            </a:pPr>
            <a:r>
              <a:rPr lang="en-US" sz="1800">
                <a:latin typeface="Calibri"/>
                <a:ea typeface="Calibri"/>
                <a:cs typeface="Calibri"/>
                <a:sym typeface="Calibri"/>
              </a:rPr>
              <a:t>Add </a:t>
            </a:r>
            <a:r>
              <a:rPr lang="en-US" sz="1800">
                <a:latin typeface="Calibri"/>
                <a:ea typeface="Calibri"/>
                <a:cs typeface="Calibri"/>
                <a:sym typeface="Calibri"/>
              </a:rPr>
              <a:t>bootstrap</a:t>
            </a:r>
            <a:r>
              <a:rPr lang="en-US" sz="1800">
                <a:latin typeface="Calibri"/>
                <a:ea typeface="Calibri"/>
                <a:cs typeface="Calibri"/>
                <a:sym typeface="Calibri"/>
              </a:rPr>
              <a:t> to the dependencies object of the package.json file.</a:t>
            </a:r>
            <a:endParaRPr sz="1800">
              <a:latin typeface="Calibri"/>
              <a:ea typeface="Calibri"/>
              <a:cs typeface="Calibri"/>
              <a:sym typeface="Calibri"/>
            </a:endParaRPr>
          </a:p>
          <a:p>
            <a:pPr indent="0" lvl="0" marL="1371600" marR="0" rtl="0" algn="just">
              <a:lnSpc>
                <a:spcPct val="115000"/>
              </a:lnSpc>
              <a:spcBef>
                <a:spcPts val="0"/>
              </a:spcBef>
              <a:spcAft>
                <a:spcPts val="0"/>
              </a:spcAft>
              <a:buNone/>
            </a:pPr>
            <a:r>
              <a:rPr b="1" lang="en-US" sz="1800">
                <a:solidFill>
                  <a:srgbClr val="1155CC"/>
                </a:solidFill>
                <a:latin typeface="Calibri"/>
                <a:ea typeface="Calibri"/>
                <a:cs typeface="Calibri"/>
                <a:sym typeface="Calibri"/>
              </a:rPr>
              <a:t>    "bootstrap": "^4.6.0",</a:t>
            </a:r>
            <a:endParaRPr sz="1800">
              <a:latin typeface="Calibri"/>
              <a:ea typeface="Calibri"/>
              <a:cs typeface="Calibri"/>
              <a:sym typeface="Calibri"/>
            </a:endParaRPr>
          </a:p>
          <a:p>
            <a:pPr indent="-342900" lvl="1" marL="914400" marR="0" rtl="0" algn="just">
              <a:lnSpc>
                <a:spcPct val="115000"/>
              </a:lnSpc>
              <a:spcBef>
                <a:spcPts val="0"/>
              </a:spcBef>
              <a:spcAft>
                <a:spcPts val="0"/>
              </a:spcAft>
              <a:buSzPts val="1800"/>
              <a:buFont typeface="Calibri"/>
              <a:buAutoNum type="alphaLcPeriod"/>
            </a:pPr>
            <a:r>
              <a:rPr lang="en-US" sz="1800">
                <a:latin typeface="Calibri"/>
                <a:ea typeface="Calibri"/>
                <a:cs typeface="Calibri"/>
                <a:sym typeface="Calibri"/>
              </a:rPr>
              <a:t>Refresh your project’s dependencies.</a:t>
            </a:r>
            <a:endParaRPr sz="1800">
              <a:latin typeface="Calibri"/>
              <a:ea typeface="Calibri"/>
              <a:cs typeface="Calibri"/>
              <a:sym typeface="Calibri"/>
            </a:endParaRPr>
          </a:p>
          <a:p>
            <a:pPr indent="457200" lvl="0" marL="914400" rtl="0" algn="just">
              <a:lnSpc>
                <a:spcPct val="115000"/>
              </a:lnSpc>
              <a:spcBef>
                <a:spcPts val="0"/>
              </a:spcBef>
              <a:spcAft>
                <a:spcPts val="0"/>
              </a:spcAft>
              <a:buNone/>
            </a:pPr>
            <a:r>
              <a:rPr b="1" lang="en-US" sz="1800">
                <a:solidFill>
                  <a:srgbClr val="1155CC"/>
                </a:solidFill>
                <a:latin typeface="Calibri"/>
                <a:ea typeface="Calibri"/>
                <a:cs typeface="Calibri"/>
                <a:sym typeface="Calibri"/>
              </a:rPr>
              <a:t>     npm install </a:t>
            </a:r>
            <a:endParaRPr sz="1800">
              <a:latin typeface="Calibri"/>
              <a:ea typeface="Calibri"/>
              <a:cs typeface="Calibri"/>
              <a:sym typeface="Calibri"/>
            </a:endParaRPr>
          </a:p>
          <a:p>
            <a:pPr indent="-342900" lvl="1" marL="914400" marR="0" rtl="0" algn="just">
              <a:lnSpc>
                <a:spcPct val="115000"/>
              </a:lnSpc>
              <a:spcBef>
                <a:spcPts val="0"/>
              </a:spcBef>
              <a:spcAft>
                <a:spcPts val="0"/>
              </a:spcAft>
              <a:buSzPts val="1800"/>
              <a:buFont typeface="Calibri"/>
              <a:buAutoNum type="alphaLcPeriod"/>
            </a:pPr>
            <a:r>
              <a:rPr lang="en-US" sz="1800">
                <a:latin typeface="Calibri"/>
                <a:ea typeface="Calibri"/>
                <a:cs typeface="Calibri"/>
                <a:sym typeface="Calibri"/>
              </a:rPr>
              <a:t>Add </a:t>
            </a:r>
            <a:r>
              <a:rPr i="1" lang="en-US" sz="1800">
                <a:latin typeface="Calibri"/>
                <a:ea typeface="Calibri"/>
                <a:cs typeface="Calibri"/>
                <a:sym typeface="Calibri"/>
              </a:rPr>
              <a:t>bootstrap</a:t>
            </a:r>
            <a:r>
              <a:rPr lang="en-US" sz="1800">
                <a:latin typeface="Calibri"/>
                <a:ea typeface="Calibri"/>
                <a:cs typeface="Calibri"/>
                <a:sym typeface="Calibri"/>
              </a:rPr>
              <a:t> in the styles array of the </a:t>
            </a:r>
            <a:r>
              <a:rPr i="1" lang="en-US" sz="1800">
                <a:latin typeface="Calibri"/>
                <a:ea typeface="Calibri"/>
                <a:cs typeface="Calibri"/>
                <a:sym typeface="Calibri"/>
              </a:rPr>
              <a:t>angular.json</a:t>
            </a:r>
            <a:r>
              <a:rPr lang="en-US" sz="1800">
                <a:latin typeface="Calibri"/>
                <a:ea typeface="Calibri"/>
                <a:cs typeface="Calibri"/>
                <a:sym typeface="Calibri"/>
              </a:rPr>
              <a:t> file.</a:t>
            </a:r>
            <a:endParaRPr sz="1800">
              <a:latin typeface="Calibri"/>
              <a:ea typeface="Calibri"/>
              <a:cs typeface="Calibri"/>
              <a:sym typeface="Calibri"/>
            </a:endParaRPr>
          </a:p>
          <a:p>
            <a:pPr indent="0" lvl="0" marL="1371600" rtl="0" algn="just">
              <a:lnSpc>
                <a:spcPct val="115000"/>
              </a:lnSpc>
              <a:spcBef>
                <a:spcPts val="0"/>
              </a:spcBef>
              <a:spcAft>
                <a:spcPts val="0"/>
              </a:spcAft>
              <a:buNone/>
            </a:pPr>
            <a:r>
              <a:rPr b="1" lang="en-US" sz="1800">
                <a:solidFill>
                  <a:srgbClr val="1155CC"/>
                </a:solidFill>
                <a:latin typeface="Calibri"/>
                <a:ea typeface="Calibri"/>
                <a:cs typeface="Calibri"/>
                <a:sym typeface="Calibri"/>
              </a:rPr>
              <a:t>    "styles": [ </a:t>
            </a:r>
            <a:r>
              <a:rPr b="1" lang="en-US" sz="1800">
                <a:solidFill>
                  <a:srgbClr val="FF0000"/>
                </a:solidFill>
                <a:latin typeface="Calibri"/>
                <a:ea typeface="Calibri"/>
                <a:cs typeface="Calibri"/>
                <a:sym typeface="Calibri"/>
              </a:rPr>
              <a:t>"node_modules/bootstrap/dist/css/bootstrap.min.css"</a:t>
            </a:r>
            <a:r>
              <a:rPr b="1" lang="en-US" sz="1800">
                <a:solidFill>
                  <a:srgbClr val="1155CC"/>
                </a:solidFill>
                <a:latin typeface="Calibri"/>
                <a:ea typeface="Calibri"/>
                <a:cs typeface="Calibri"/>
                <a:sym typeface="Calibri"/>
              </a:rPr>
              <a:t>, </a:t>
            </a:r>
            <a:endParaRPr b="1" sz="1800">
              <a:solidFill>
                <a:srgbClr val="1155CC"/>
              </a:solidFill>
              <a:latin typeface="Calibri"/>
              <a:ea typeface="Calibri"/>
              <a:cs typeface="Calibri"/>
              <a:sym typeface="Calibri"/>
            </a:endParaRPr>
          </a:p>
          <a:p>
            <a:pPr indent="457200" lvl="0" marL="457200" rtl="0" algn="just">
              <a:lnSpc>
                <a:spcPct val="115000"/>
              </a:lnSpc>
              <a:spcBef>
                <a:spcPts val="0"/>
              </a:spcBef>
              <a:spcAft>
                <a:spcPts val="0"/>
              </a:spcAft>
              <a:buNone/>
            </a:pPr>
            <a:r>
              <a:rPr b="1" lang="en-US" sz="1800">
                <a:solidFill>
                  <a:srgbClr val="1155CC"/>
                </a:solidFill>
                <a:latin typeface="Calibri"/>
                <a:ea typeface="Calibri"/>
                <a:cs typeface="Calibri"/>
                <a:sym typeface="Calibri"/>
              </a:rPr>
              <a:t>		             "src/styles.css"  ],</a:t>
            </a:r>
            <a:endParaRPr sz="1800">
              <a:latin typeface="Calibri"/>
              <a:ea typeface="Calibri"/>
              <a:cs typeface="Calibri"/>
              <a:sym typeface="Calibri"/>
            </a:endParaRPr>
          </a:p>
          <a:p>
            <a:pPr indent="-342900" lvl="1" marL="914400" marR="0" rtl="0" algn="just">
              <a:lnSpc>
                <a:spcPct val="115000"/>
              </a:lnSpc>
              <a:spcBef>
                <a:spcPts val="0"/>
              </a:spcBef>
              <a:spcAft>
                <a:spcPts val="0"/>
              </a:spcAft>
              <a:buSzPts val="1800"/>
              <a:buFont typeface="Calibri"/>
              <a:buAutoNum type="alphaLcPeriod"/>
            </a:pPr>
            <a:r>
              <a:rPr lang="en-US" sz="1800">
                <a:latin typeface="Calibri"/>
                <a:ea typeface="Calibri"/>
                <a:cs typeface="Calibri"/>
                <a:sym typeface="Calibri"/>
              </a:rPr>
              <a:t>Save the angular.json file and run the Angular project. </a:t>
            </a:r>
            <a:endParaRPr sz="1800">
              <a:latin typeface="Calibri"/>
              <a:ea typeface="Calibri"/>
              <a:cs typeface="Calibri"/>
              <a:sym typeface="Calibri"/>
            </a:endParaRPr>
          </a:p>
          <a:p>
            <a:pPr indent="457200" lvl="0" marL="914400" rtl="0" algn="just">
              <a:lnSpc>
                <a:spcPct val="115000"/>
              </a:lnSpc>
              <a:spcBef>
                <a:spcPts val="0"/>
              </a:spcBef>
              <a:spcAft>
                <a:spcPts val="0"/>
              </a:spcAft>
              <a:buNone/>
            </a:pPr>
            <a:r>
              <a:rPr b="1" lang="en-US" sz="1800">
                <a:solidFill>
                  <a:srgbClr val="1155CC"/>
                </a:solidFill>
                <a:latin typeface="Calibri"/>
                <a:ea typeface="Calibri"/>
                <a:cs typeface="Calibri"/>
                <a:sym typeface="Calibri"/>
              </a:rPr>
              <a:t>     ng serve </a:t>
            </a:r>
            <a:endParaRPr sz="18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1"/>
          <p:cNvSpPr txBox="1"/>
          <p:nvPr/>
        </p:nvSpPr>
        <p:spPr>
          <a:xfrm>
            <a:off x="365300" y="103450"/>
            <a:ext cx="80652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4009">
                <a:latin typeface="Calibri"/>
                <a:ea typeface="Calibri"/>
                <a:cs typeface="Calibri"/>
                <a:sym typeface="Calibri"/>
              </a:rPr>
              <a:t>Creating Angular Components </a:t>
            </a:r>
            <a:endParaRPr sz="1685"/>
          </a:p>
        </p:txBody>
      </p:sp>
      <p:sp>
        <p:nvSpPr>
          <p:cNvPr id="167" name="Google Shape;167;p21"/>
          <p:cNvSpPr txBox="1"/>
          <p:nvPr/>
        </p:nvSpPr>
        <p:spPr>
          <a:xfrm>
            <a:off x="365300" y="860775"/>
            <a:ext cx="8102700" cy="2691600"/>
          </a:xfrm>
          <a:prstGeom prst="rect">
            <a:avLst/>
          </a:prstGeom>
          <a:noFill/>
          <a:ln>
            <a:noFill/>
          </a:ln>
        </p:spPr>
        <p:txBody>
          <a:bodyPr anchorCtr="0" anchor="t" bIns="45700" lIns="91425" spcFirstLastPara="1" rIns="91425" wrap="square" tIns="45700">
            <a:noAutofit/>
          </a:bodyPr>
          <a:lstStyle/>
          <a:p>
            <a:pPr indent="-355600" lvl="0" marL="4572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Angular CLI can create Angular components for us by running the following command </a:t>
            </a:r>
            <a:r>
              <a:rPr lang="en-US" sz="2000">
                <a:solidFill>
                  <a:schemeClr val="dk1"/>
                </a:solidFill>
                <a:latin typeface="Calibri"/>
                <a:ea typeface="Calibri"/>
                <a:cs typeface="Calibri"/>
                <a:sym typeface="Calibri"/>
              </a:rPr>
              <a:t>in a windows command prompt or macOS terminal</a:t>
            </a:r>
            <a:r>
              <a:rPr lang="en-US" sz="2000">
                <a:latin typeface="Calibri"/>
                <a:ea typeface="Calibri"/>
                <a:cs typeface="Calibri"/>
                <a:sym typeface="Calibri"/>
              </a:rPr>
              <a:t>:</a:t>
            </a:r>
            <a:endParaRPr sz="2000">
              <a:latin typeface="Calibri"/>
              <a:ea typeface="Calibri"/>
              <a:cs typeface="Calibri"/>
              <a:sym typeface="Calibri"/>
            </a:endParaRPr>
          </a:p>
          <a:p>
            <a:pPr indent="-355600" lvl="1" marL="914400" marR="0" rtl="0" algn="just">
              <a:lnSpc>
                <a:spcPct val="100000"/>
              </a:lnSpc>
              <a:spcBef>
                <a:spcPts val="1000"/>
              </a:spcBef>
              <a:spcAft>
                <a:spcPts val="0"/>
              </a:spcAft>
              <a:buClr>
                <a:srgbClr val="1155CC"/>
              </a:buClr>
              <a:buSzPts val="2000"/>
              <a:buFont typeface="Calibri"/>
              <a:buAutoNum type="alphaLcPeriod"/>
            </a:pPr>
            <a:r>
              <a:rPr b="1" lang="en-US" sz="2000">
                <a:solidFill>
                  <a:srgbClr val="1155CC"/>
                </a:solidFill>
                <a:latin typeface="Calibri"/>
                <a:ea typeface="Calibri"/>
                <a:cs typeface="Calibri"/>
                <a:sym typeface="Calibri"/>
              </a:rPr>
              <a:t>ng  generate  component </a:t>
            </a:r>
            <a:r>
              <a:rPr b="1" lang="en-US" sz="2000">
                <a:solidFill>
                  <a:srgbClr val="0B5394"/>
                </a:solidFill>
                <a:latin typeface="Calibri"/>
                <a:ea typeface="Calibri"/>
                <a:cs typeface="Calibri"/>
                <a:sym typeface="Calibri"/>
              </a:rPr>
              <a:t>[component_name]</a:t>
            </a:r>
            <a:r>
              <a:rPr b="1" lang="en-US" sz="2000">
                <a:solidFill>
                  <a:srgbClr val="1155CC"/>
                </a:solidFill>
                <a:latin typeface="Calibri"/>
                <a:ea typeface="Calibri"/>
                <a:cs typeface="Calibri"/>
                <a:sym typeface="Calibri"/>
              </a:rPr>
              <a:t> </a:t>
            </a:r>
            <a:endParaRPr b="1" sz="2000">
              <a:solidFill>
                <a:srgbClr val="1155CC"/>
              </a:solidFill>
              <a:latin typeface="Calibri"/>
              <a:ea typeface="Calibri"/>
              <a:cs typeface="Calibri"/>
              <a:sym typeface="Calibri"/>
            </a:endParaRPr>
          </a:p>
          <a:p>
            <a:pPr indent="0" lvl="0" marL="914400" marR="0" rtl="0" algn="just">
              <a:lnSpc>
                <a:spcPct val="100000"/>
              </a:lnSpc>
              <a:spcBef>
                <a:spcPts val="0"/>
              </a:spcBef>
              <a:spcAft>
                <a:spcPts val="0"/>
              </a:spcAft>
              <a:buNone/>
            </a:pPr>
            <a:r>
              <a:rPr lang="en-US" sz="2000">
                <a:latin typeface="Calibri"/>
                <a:ea typeface="Calibri"/>
                <a:cs typeface="Calibri"/>
                <a:sym typeface="Calibri"/>
              </a:rPr>
              <a:t>    </a:t>
            </a:r>
            <a:r>
              <a:rPr lang="en-US" sz="2000">
                <a:solidFill>
                  <a:srgbClr val="FF0000"/>
                </a:solidFill>
                <a:latin typeface="Calibri"/>
                <a:ea typeface="Calibri"/>
                <a:cs typeface="Calibri"/>
                <a:sym typeface="Calibri"/>
              </a:rPr>
              <a:t>or a shorter version</a:t>
            </a:r>
            <a:endParaRPr sz="2000">
              <a:solidFill>
                <a:srgbClr val="FF0000"/>
              </a:solidFill>
              <a:latin typeface="Calibri"/>
              <a:ea typeface="Calibri"/>
              <a:cs typeface="Calibri"/>
              <a:sym typeface="Calibri"/>
            </a:endParaRPr>
          </a:p>
          <a:p>
            <a:pPr indent="-355600" lvl="1" marL="914400" rtl="0" algn="just">
              <a:lnSpc>
                <a:spcPct val="100000"/>
              </a:lnSpc>
              <a:spcBef>
                <a:spcPts val="0"/>
              </a:spcBef>
              <a:spcAft>
                <a:spcPts val="0"/>
              </a:spcAft>
              <a:buClr>
                <a:srgbClr val="1155CC"/>
              </a:buClr>
              <a:buSzPts val="2000"/>
              <a:buFont typeface="Calibri"/>
              <a:buAutoNum type="alphaLcPeriod"/>
            </a:pPr>
            <a:r>
              <a:rPr b="1" lang="en-US" sz="2000">
                <a:solidFill>
                  <a:srgbClr val="1155CC"/>
                </a:solidFill>
                <a:latin typeface="Calibri"/>
                <a:ea typeface="Calibri"/>
                <a:cs typeface="Calibri"/>
                <a:sym typeface="Calibri"/>
              </a:rPr>
              <a:t>ng  g  c </a:t>
            </a:r>
            <a:r>
              <a:rPr b="1" lang="en-US" sz="2000">
                <a:solidFill>
                  <a:srgbClr val="1C4587"/>
                </a:solidFill>
                <a:latin typeface="Calibri"/>
                <a:ea typeface="Calibri"/>
                <a:cs typeface="Calibri"/>
                <a:sym typeface="Calibri"/>
              </a:rPr>
              <a:t>[component_name]</a:t>
            </a:r>
            <a:r>
              <a:rPr b="1" lang="en-US" sz="2000">
                <a:solidFill>
                  <a:srgbClr val="1155CC"/>
                </a:solidFill>
                <a:latin typeface="Calibri"/>
                <a:ea typeface="Calibri"/>
                <a:cs typeface="Calibri"/>
                <a:sym typeface="Calibri"/>
              </a:rPr>
              <a:t> </a:t>
            </a:r>
            <a:endParaRPr b="1" sz="2000">
              <a:latin typeface="Calibri"/>
              <a:ea typeface="Calibri"/>
              <a:cs typeface="Calibri"/>
              <a:sym typeface="Calibri"/>
            </a:endParaRPr>
          </a:p>
          <a:p>
            <a:pPr indent="0" lvl="0" marL="457200" marR="0" rtl="0" algn="just">
              <a:lnSpc>
                <a:spcPct val="115000"/>
              </a:lnSpc>
              <a:spcBef>
                <a:spcPts val="0"/>
              </a:spcBef>
              <a:spcAft>
                <a:spcPts val="0"/>
              </a:spcAft>
              <a:buNone/>
            </a:pPr>
            <a:br>
              <a:rPr lang="en-US" sz="2000">
                <a:latin typeface="Calibri"/>
                <a:ea typeface="Calibri"/>
                <a:cs typeface="Calibri"/>
                <a:sym typeface="Calibri"/>
              </a:rPr>
            </a:br>
            <a:endParaRPr sz="2000">
              <a:latin typeface="Calibri"/>
              <a:ea typeface="Calibri"/>
              <a:cs typeface="Calibri"/>
              <a:sym typeface="Calibri"/>
            </a:endParaRPr>
          </a:p>
          <a:p>
            <a:pPr indent="0" lvl="0" marL="0" marR="0" rtl="0" algn="just">
              <a:lnSpc>
                <a:spcPct val="115000"/>
              </a:lnSpc>
              <a:spcBef>
                <a:spcPts val="0"/>
              </a:spcBef>
              <a:spcAft>
                <a:spcPts val="0"/>
              </a:spcAft>
              <a:buNone/>
            </a:pPr>
            <a:r>
              <a:t/>
            </a:r>
            <a:endParaRPr sz="20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2"/>
          <p:cNvSpPr txBox="1"/>
          <p:nvPr/>
        </p:nvSpPr>
        <p:spPr>
          <a:xfrm>
            <a:off x="365300" y="103450"/>
            <a:ext cx="80652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4009">
                <a:latin typeface="Calibri"/>
                <a:ea typeface="Calibri"/>
                <a:cs typeface="Calibri"/>
                <a:sym typeface="Calibri"/>
              </a:rPr>
              <a:t>Angular </a:t>
            </a:r>
            <a:r>
              <a:rPr lang="en-US" sz="4009">
                <a:latin typeface="Calibri"/>
                <a:ea typeface="Calibri"/>
                <a:cs typeface="Calibri"/>
                <a:sym typeface="Calibri"/>
              </a:rPr>
              <a:t>Data Binding</a:t>
            </a:r>
            <a:r>
              <a:rPr lang="en-US" sz="4009">
                <a:latin typeface="Calibri"/>
                <a:ea typeface="Calibri"/>
                <a:cs typeface="Calibri"/>
                <a:sym typeface="Calibri"/>
              </a:rPr>
              <a:t> </a:t>
            </a:r>
            <a:endParaRPr sz="1685"/>
          </a:p>
        </p:txBody>
      </p:sp>
      <p:sp>
        <p:nvSpPr>
          <p:cNvPr id="174" name="Google Shape;174;p22"/>
          <p:cNvSpPr txBox="1"/>
          <p:nvPr/>
        </p:nvSpPr>
        <p:spPr>
          <a:xfrm>
            <a:off x="365300" y="776475"/>
            <a:ext cx="8102700" cy="2691600"/>
          </a:xfrm>
          <a:prstGeom prst="rect">
            <a:avLst/>
          </a:prstGeom>
          <a:noFill/>
          <a:ln>
            <a:noFill/>
          </a:ln>
        </p:spPr>
        <p:txBody>
          <a:bodyPr anchorCtr="0" anchor="t" bIns="45700" lIns="91425" spcFirstLastPara="1" rIns="91425" wrap="square" tIns="45700">
            <a:noAutofit/>
          </a:bodyPr>
          <a:lstStyle/>
          <a:p>
            <a:pPr indent="-355600" lvl="0" marL="4572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It is the communication between the Typescript code and the HTML template of the Angular Component. </a:t>
            </a:r>
            <a:endParaRPr sz="2000">
              <a:latin typeface="Calibri"/>
              <a:ea typeface="Calibri"/>
              <a:cs typeface="Calibri"/>
              <a:sym typeface="Calibri"/>
            </a:endParaRPr>
          </a:p>
          <a:p>
            <a:pPr indent="-355600" lvl="0" marL="4572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This is important because allows to display </a:t>
            </a:r>
            <a:r>
              <a:rPr lang="en-US" sz="2000">
                <a:latin typeface="Calibri"/>
                <a:ea typeface="Calibri"/>
                <a:cs typeface="Calibri"/>
                <a:sym typeface="Calibri"/>
              </a:rPr>
              <a:t>dynamic</a:t>
            </a:r>
            <a:r>
              <a:rPr lang="en-US" sz="2000">
                <a:latin typeface="Calibri"/>
                <a:ea typeface="Calibri"/>
                <a:cs typeface="Calibri"/>
                <a:sym typeface="Calibri"/>
              </a:rPr>
              <a:t> content and interact with the user. </a:t>
            </a:r>
            <a:endParaRPr sz="2000">
              <a:latin typeface="Calibri"/>
              <a:ea typeface="Calibri"/>
              <a:cs typeface="Calibri"/>
              <a:sym typeface="Calibri"/>
            </a:endParaRPr>
          </a:p>
          <a:p>
            <a:pPr indent="0" lvl="0" marL="914400" rtl="0" algn="just">
              <a:lnSpc>
                <a:spcPct val="100000"/>
              </a:lnSpc>
              <a:spcBef>
                <a:spcPts val="0"/>
              </a:spcBef>
              <a:spcAft>
                <a:spcPts val="0"/>
              </a:spcAft>
              <a:buNone/>
            </a:pPr>
            <a:r>
              <a:t/>
            </a:r>
            <a:endParaRPr sz="2000">
              <a:latin typeface="Calibri"/>
              <a:ea typeface="Calibri"/>
              <a:cs typeface="Calibri"/>
              <a:sym typeface="Calibri"/>
            </a:endParaRPr>
          </a:p>
          <a:p>
            <a:pPr indent="0" lvl="0" marL="457200" marR="0" rtl="0" algn="just">
              <a:lnSpc>
                <a:spcPct val="115000"/>
              </a:lnSpc>
              <a:spcBef>
                <a:spcPts val="0"/>
              </a:spcBef>
              <a:spcAft>
                <a:spcPts val="0"/>
              </a:spcAft>
              <a:buNone/>
            </a:pPr>
            <a:br>
              <a:rPr lang="en-US" sz="2000">
                <a:latin typeface="Calibri"/>
                <a:ea typeface="Calibri"/>
                <a:cs typeface="Calibri"/>
                <a:sym typeface="Calibri"/>
              </a:rPr>
            </a:br>
            <a:endParaRPr sz="2000">
              <a:latin typeface="Calibri"/>
              <a:ea typeface="Calibri"/>
              <a:cs typeface="Calibri"/>
              <a:sym typeface="Calibri"/>
            </a:endParaRPr>
          </a:p>
          <a:p>
            <a:pPr indent="0" lvl="0" marL="0" marR="0" rtl="0" algn="just">
              <a:lnSpc>
                <a:spcPct val="115000"/>
              </a:lnSpc>
              <a:spcBef>
                <a:spcPts val="0"/>
              </a:spcBef>
              <a:spcAft>
                <a:spcPts val="0"/>
              </a:spcAft>
              <a:buNone/>
            </a:pPr>
            <a:r>
              <a:t/>
            </a:r>
            <a:endParaRPr sz="2000">
              <a:latin typeface="Calibri"/>
              <a:ea typeface="Calibri"/>
              <a:cs typeface="Calibri"/>
              <a:sym typeface="Calibri"/>
            </a:endParaRPr>
          </a:p>
        </p:txBody>
      </p:sp>
      <p:pic>
        <p:nvPicPr>
          <p:cNvPr id="175" name="Google Shape;175;p22"/>
          <p:cNvPicPr preferRelativeResize="0"/>
          <p:nvPr/>
        </p:nvPicPr>
        <p:blipFill>
          <a:blip r:embed="rId3">
            <a:alphaModFix/>
          </a:blip>
          <a:stretch>
            <a:fillRect/>
          </a:stretch>
        </p:blipFill>
        <p:spPr>
          <a:xfrm>
            <a:off x="1872200" y="2245400"/>
            <a:ext cx="5668174" cy="2337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3"/>
          <p:cNvSpPr txBox="1"/>
          <p:nvPr/>
        </p:nvSpPr>
        <p:spPr>
          <a:xfrm>
            <a:off x="365300" y="103450"/>
            <a:ext cx="80652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4009">
                <a:latin typeface="Calibri"/>
                <a:ea typeface="Calibri"/>
                <a:cs typeface="Calibri"/>
                <a:sym typeface="Calibri"/>
              </a:rPr>
              <a:t>Angular Data Binding </a:t>
            </a:r>
            <a:endParaRPr sz="1685"/>
          </a:p>
        </p:txBody>
      </p:sp>
      <p:sp>
        <p:nvSpPr>
          <p:cNvPr id="182" name="Google Shape;182;p23"/>
          <p:cNvSpPr txBox="1"/>
          <p:nvPr/>
        </p:nvSpPr>
        <p:spPr>
          <a:xfrm>
            <a:off x="365300" y="870150"/>
            <a:ext cx="8102700" cy="2862000"/>
          </a:xfrm>
          <a:prstGeom prst="rect">
            <a:avLst/>
          </a:prstGeom>
          <a:noFill/>
          <a:ln>
            <a:noFill/>
          </a:ln>
        </p:spPr>
        <p:txBody>
          <a:bodyPr anchorCtr="0" anchor="t" bIns="45700" lIns="91425" spcFirstLastPara="1" rIns="91425" wrap="square" tIns="45700">
            <a:noAutofit/>
          </a:bodyPr>
          <a:lstStyle/>
          <a:p>
            <a:pPr indent="-355600" lvl="0" marL="4572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Output Data.</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b="1" i="1" lang="en-US" sz="2000">
                <a:latin typeface="Calibri"/>
                <a:ea typeface="Calibri"/>
                <a:cs typeface="Calibri"/>
                <a:sym typeface="Calibri"/>
              </a:rPr>
              <a:t>String Interpolation</a:t>
            </a:r>
            <a:r>
              <a:rPr lang="en-US" sz="2000">
                <a:latin typeface="Calibri"/>
                <a:ea typeface="Calibri"/>
                <a:cs typeface="Calibri"/>
                <a:sym typeface="Calibri"/>
              </a:rPr>
              <a:t> - It is great tool to output data in the template.</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b="1" i="1" lang="en-US" sz="2000">
                <a:latin typeface="Calibri"/>
                <a:ea typeface="Calibri"/>
                <a:cs typeface="Calibri"/>
                <a:sym typeface="Calibri"/>
              </a:rPr>
              <a:t>Property Binding</a:t>
            </a:r>
            <a:r>
              <a:rPr i="1" lang="en-US" sz="2000">
                <a:latin typeface="Calibri"/>
                <a:ea typeface="Calibri"/>
                <a:cs typeface="Calibri"/>
                <a:sym typeface="Calibri"/>
              </a:rPr>
              <a:t> </a:t>
            </a:r>
            <a:r>
              <a:rPr lang="en-US" sz="2000">
                <a:latin typeface="Calibri"/>
                <a:ea typeface="Calibri"/>
                <a:cs typeface="Calibri"/>
                <a:sym typeface="Calibri"/>
              </a:rPr>
              <a:t>- Allows us to change an HTML property.</a:t>
            </a:r>
            <a:endParaRPr sz="2000">
              <a:latin typeface="Calibri"/>
              <a:ea typeface="Calibri"/>
              <a:cs typeface="Calibri"/>
              <a:sym typeface="Calibri"/>
            </a:endParaRPr>
          </a:p>
          <a:p>
            <a:pPr indent="-355600" lvl="0" marL="4572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Input Data.</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b="1" i="1" lang="en-US" sz="2000">
                <a:latin typeface="Calibri"/>
                <a:ea typeface="Calibri"/>
                <a:cs typeface="Calibri"/>
                <a:sym typeface="Calibri"/>
              </a:rPr>
              <a:t>Event Binding</a:t>
            </a:r>
            <a:r>
              <a:rPr lang="en-US" sz="2000">
                <a:latin typeface="Calibri"/>
                <a:ea typeface="Calibri"/>
                <a:cs typeface="Calibri"/>
                <a:sym typeface="Calibri"/>
              </a:rPr>
              <a:t> - Allows us to react to user events.</a:t>
            </a:r>
            <a:endParaRPr sz="2000">
              <a:latin typeface="Calibri"/>
              <a:ea typeface="Calibri"/>
              <a:cs typeface="Calibri"/>
              <a:sym typeface="Calibri"/>
            </a:endParaRPr>
          </a:p>
          <a:p>
            <a:pPr indent="-355600" lvl="0" marL="4572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Input and Output Data.</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b="1" i="1" lang="en-US" sz="2000">
                <a:latin typeface="Calibri"/>
                <a:ea typeface="Calibri"/>
                <a:cs typeface="Calibri"/>
                <a:sym typeface="Calibri"/>
              </a:rPr>
              <a:t>Two-way binding</a:t>
            </a:r>
            <a:r>
              <a:rPr lang="en-US" sz="2000">
                <a:latin typeface="Calibri"/>
                <a:ea typeface="Calibri"/>
                <a:cs typeface="Calibri"/>
                <a:sym typeface="Calibri"/>
              </a:rPr>
              <a:t> - Allows us to react to user events and output data at the same time.</a:t>
            </a:r>
            <a:endParaRPr sz="2000">
              <a:latin typeface="Calibri"/>
              <a:ea typeface="Calibri"/>
              <a:cs typeface="Calibri"/>
              <a:sym typeface="Calibri"/>
            </a:endParaRPr>
          </a:p>
          <a:p>
            <a:pPr indent="0" lvl="0" marL="914400" rtl="0" algn="just">
              <a:lnSpc>
                <a:spcPct val="100000"/>
              </a:lnSpc>
              <a:spcBef>
                <a:spcPts val="0"/>
              </a:spcBef>
              <a:spcAft>
                <a:spcPts val="0"/>
              </a:spcAft>
              <a:buNone/>
            </a:pPr>
            <a:r>
              <a:t/>
            </a:r>
            <a:endParaRPr sz="2000">
              <a:latin typeface="Calibri"/>
              <a:ea typeface="Calibri"/>
              <a:cs typeface="Calibri"/>
              <a:sym typeface="Calibri"/>
            </a:endParaRPr>
          </a:p>
          <a:p>
            <a:pPr indent="0" lvl="0" marL="457200" marR="0" rtl="0" algn="just">
              <a:lnSpc>
                <a:spcPct val="115000"/>
              </a:lnSpc>
              <a:spcBef>
                <a:spcPts val="0"/>
              </a:spcBef>
              <a:spcAft>
                <a:spcPts val="0"/>
              </a:spcAft>
              <a:buNone/>
            </a:pPr>
            <a:br>
              <a:rPr lang="en-US" sz="2000">
                <a:latin typeface="Calibri"/>
                <a:ea typeface="Calibri"/>
                <a:cs typeface="Calibri"/>
                <a:sym typeface="Calibri"/>
              </a:rPr>
            </a:br>
            <a:endParaRPr sz="2000">
              <a:latin typeface="Calibri"/>
              <a:ea typeface="Calibri"/>
              <a:cs typeface="Calibri"/>
              <a:sym typeface="Calibri"/>
            </a:endParaRPr>
          </a:p>
          <a:p>
            <a:pPr indent="0" lvl="0" marL="0" marR="0" rtl="0" algn="just">
              <a:lnSpc>
                <a:spcPct val="115000"/>
              </a:lnSpc>
              <a:spcBef>
                <a:spcPts val="0"/>
              </a:spcBef>
              <a:spcAft>
                <a:spcPts val="0"/>
              </a:spcAft>
              <a:buNone/>
            </a:pPr>
            <a:r>
              <a:t/>
            </a:r>
            <a:endParaRPr sz="20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type="title"/>
          </p:nvPr>
        </p:nvSpPr>
        <p:spPr>
          <a:xfrm>
            <a:off x="344475" y="72450"/>
            <a:ext cx="3612300" cy="537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en-US" sz="4000"/>
              <a:t>Agenda</a:t>
            </a:r>
            <a:endParaRPr sz="4000"/>
          </a:p>
        </p:txBody>
      </p:sp>
      <p:sp>
        <p:nvSpPr>
          <p:cNvPr id="188" name="Google Shape;188;p24"/>
          <p:cNvSpPr txBox="1"/>
          <p:nvPr/>
        </p:nvSpPr>
        <p:spPr>
          <a:xfrm>
            <a:off x="344475" y="742950"/>
            <a:ext cx="8571000" cy="3927900"/>
          </a:xfrm>
          <a:prstGeom prst="rect">
            <a:avLst/>
          </a:prstGeom>
          <a:noFill/>
          <a:ln>
            <a:noFill/>
          </a:ln>
        </p:spPr>
        <p:txBody>
          <a:bodyPr anchorCtr="0" anchor="t" bIns="45700" lIns="91425" spcFirstLastPara="1" rIns="91425" wrap="square" tIns="45700">
            <a:noAutofit/>
          </a:bodyPr>
          <a:lstStyle/>
          <a:p>
            <a:pPr indent="-388620" lvl="0" marL="342900" marR="0" rtl="0" algn="l">
              <a:lnSpc>
                <a:spcPct val="115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Document Object Model (DOM)</a:t>
            </a:r>
            <a:endParaRPr sz="2000">
              <a:latin typeface="Calibri"/>
              <a:ea typeface="Calibri"/>
              <a:cs typeface="Calibri"/>
              <a:sym typeface="Calibri"/>
            </a:endParaRPr>
          </a:p>
          <a:p>
            <a:pPr indent="-388620" lvl="0" marL="342900" marR="0" rtl="0" algn="l">
              <a:lnSpc>
                <a:spcPct val="115000"/>
              </a:lnSpc>
              <a:spcBef>
                <a:spcPts val="256"/>
              </a:spcBef>
              <a:spcAft>
                <a:spcPts val="0"/>
              </a:spcAft>
              <a:buClr>
                <a:schemeClr val="dk1"/>
              </a:buClr>
              <a:buSzPts val="2000"/>
              <a:buFont typeface="Calibri"/>
              <a:buChar char="➢"/>
            </a:pPr>
            <a:r>
              <a:rPr i="0" lang="en-US" sz="2000" u="none" cap="none" strike="noStrike">
                <a:solidFill>
                  <a:schemeClr val="dk1"/>
                </a:solidFill>
                <a:latin typeface="Calibri"/>
                <a:ea typeface="Calibri"/>
                <a:cs typeface="Calibri"/>
                <a:sym typeface="Calibri"/>
              </a:rPr>
              <a:t>Angular </a:t>
            </a:r>
            <a:r>
              <a:rPr lang="en-US" sz="2000">
                <a:solidFill>
                  <a:schemeClr val="dk1"/>
                </a:solidFill>
                <a:latin typeface="Calibri"/>
                <a:ea typeface="Calibri"/>
                <a:cs typeface="Calibri"/>
                <a:sym typeface="Calibri"/>
              </a:rPr>
              <a:t>Framework</a:t>
            </a:r>
            <a:endParaRPr sz="2000">
              <a:latin typeface="Calibri"/>
              <a:ea typeface="Calibri"/>
              <a:cs typeface="Calibri"/>
              <a:sym typeface="Calibri"/>
            </a:endParaRPr>
          </a:p>
          <a:p>
            <a:pPr indent="-388620" lvl="0" marL="342900" marR="0" rtl="0" algn="l">
              <a:lnSpc>
                <a:spcPct val="115000"/>
              </a:lnSpc>
              <a:spcBef>
                <a:spcPts val="256"/>
              </a:spcBef>
              <a:spcAft>
                <a:spcPts val="0"/>
              </a:spcAft>
              <a:buClr>
                <a:schemeClr val="dk1"/>
              </a:buClr>
              <a:buSzPts val="2000"/>
              <a:buFont typeface="Calibri"/>
              <a:buChar char="➢"/>
            </a:pPr>
            <a:r>
              <a:rPr i="0" lang="en-US" sz="2000" u="none" cap="none" strike="noStrike">
                <a:solidFill>
                  <a:schemeClr val="dk1"/>
                </a:solidFill>
                <a:latin typeface="Calibri"/>
                <a:ea typeface="Calibri"/>
                <a:cs typeface="Calibri"/>
                <a:sym typeface="Calibri"/>
              </a:rPr>
              <a:t>Angular </a:t>
            </a:r>
            <a:r>
              <a:rPr lang="en-US" sz="2000">
                <a:solidFill>
                  <a:schemeClr val="dk1"/>
                </a:solidFill>
                <a:latin typeface="Calibri"/>
                <a:ea typeface="Calibri"/>
                <a:cs typeface="Calibri"/>
                <a:sym typeface="Calibri"/>
              </a:rPr>
              <a:t>versioning</a:t>
            </a:r>
            <a:endParaRPr sz="2000">
              <a:latin typeface="Calibri"/>
              <a:ea typeface="Calibri"/>
              <a:cs typeface="Calibri"/>
              <a:sym typeface="Calibri"/>
            </a:endParaRPr>
          </a:p>
          <a:p>
            <a:pPr indent="-388620" lvl="0" marL="342900" marR="0" rtl="0" algn="l">
              <a:lnSpc>
                <a:spcPct val="115000"/>
              </a:lnSpc>
              <a:spcBef>
                <a:spcPts val="256"/>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First Angular Application</a:t>
            </a:r>
            <a:endParaRPr i="0" sz="2000" u="none" cap="none" strike="noStrike">
              <a:solidFill>
                <a:schemeClr val="dk1"/>
              </a:solidFill>
              <a:latin typeface="Calibri"/>
              <a:ea typeface="Calibri"/>
              <a:cs typeface="Calibri"/>
              <a:sym typeface="Calibri"/>
            </a:endParaRPr>
          </a:p>
          <a:p>
            <a:pPr indent="-388620" lvl="0" marL="342900" marR="0" rtl="0" algn="l">
              <a:lnSpc>
                <a:spcPct val="115000"/>
              </a:lnSpc>
              <a:spcBef>
                <a:spcPts val="256"/>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Angular Components</a:t>
            </a:r>
            <a:endParaRPr sz="2000">
              <a:latin typeface="Calibri"/>
              <a:ea typeface="Calibri"/>
              <a:cs typeface="Calibri"/>
              <a:sym typeface="Calibri"/>
            </a:endParaRPr>
          </a:p>
          <a:p>
            <a:pPr indent="-388620" lvl="0" marL="342900" marR="0" rtl="0" algn="l">
              <a:lnSpc>
                <a:spcPct val="115000"/>
              </a:lnSpc>
              <a:spcBef>
                <a:spcPts val="256"/>
              </a:spcBef>
              <a:spcAft>
                <a:spcPts val="0"/>
              </a:spcAft>
              <a:buClr>
                <a:schemeClr val="dk1"/>
              </a:buClr>
              <a:buSzPts val="2000"/>
              <a:buFont typeface="Calibri"/>
              <a:buChar char="➢"/>
            </a:pPr>
            <a:r>
              <a:rPr i="0" lang="en-US" sz="2000" u="none" cap="none" strike="noStrike">
                <a:solidFill>
                  <a:schemeClr val="dk1"/>
                </a:solidFill>
                <a:latin typeface="Calibri"/>
                <a:ea typeface="Calibri"/>
                <a:cs typeface="Calibri"/>
                <a:sym typeface="Calibri"/>
              </a:rPr>
              <a:t>Angular </a:t>
            </a:r>
            <a:r>
              <a:rPr lang="en-US" sz="2000">
                <a:solidFill>
                  <a:schemeClr val="dk1"/>
                </a:solidFill>
                <a:latin typeface="Calibri"/>
                <a:ea typeface="Calibri"/>
                <a:cs typeface="Calibri"/>
                <a:sym typeface="Calibri"/>
              </a:rPr>
              <a:t>Modules</a:t>
            </a:r>
            <a:endParaRPr sz="2000">
              <a:latin typeface="Calibri"/>
              <a:ea typeface="Calibri"/>
              <a:cs typeface="Calibri"/>
              <a:sym typeface="Calibri"/>
            </a:endParaRPr>
          </a:p>
          <a:p>
            <a:pPr indent="-388620" lvl="0" marL="342900" marR="0" rtl="0" algn="l">
              <a:lnSpc>
                <a:spcPct val="115000"/>
              </a:lnSpc>
              <a:spcBef>
                <a:spcPts val="256"/>
              </a:spcBef>
              <a:spcAft>
                <a:spcPts val="0"/>
              </a:spcAft>
              <a:buClr>
                <a:schemeClr val="dk1"/>
              </a:buClr>
              <a:buSzPts val="2000"/>
              <a:buFont typeface="Calibri"/>
              <a:buChar char="➢"/>
            </a:pPr>
            <a:r>
              <a:rPr i="0" lang="en-US" sz="2000" u="none" cap="none" strike="noStrike">
                <a:solidFill>
                  <a:schemeClr val="dk1"/>
                </a:solidFill>
                <a:latin typeface="Calibri"/>
                <a:ea typeface="Calibri"/>
                <a:cs typeface="Calibri"/>
                <a:sym typeface="Calibri"/>
              </a:rPr>
              <a:t>Angular </a:t>
            </a:r>
            <a:r>
              <a:rPr lang="en-US" sz="2000">
                <a:solidFill>
                  <a:schemeClr val="dk1"/>
                </a:solidFill>
                <a:latin typeface="Calibri"/>
                <a:ea typeface="Calibri"/>
                <a:cs typeface="Calibri"/>
                <a:sym typeface="Calibri"/>
              </a:rPr>
              <a:t>Project Startup</a:t>
            </a:r>
            <a:endParaRPr sz="2000">
              <a:latin typeface="Calibri"/>
              <a:ea typeface="Calibri"/>
              <a:cs typeface="Calibri"/>
              <a:sym typeface="Calibri"/>
            </a:endParaRPr>
          </a:p>
          <a:p>
            <a:pPr indent="-388620" lvl="0" marL="342900" marR="0" rtl="0" algn="l">
              <a:lnSpc>
                <a:spcPct val="115000"/>
              </a:lnSpc>
              <a:spcBef>
                <a:spcPts val="256"/>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Bootstrap Framework</a:t>
            </a:r>
            <a:endParaRPr sz="2000">
              <a:latin typeface="Calibri"/>
              <a:ea typeface="Calibri"/>
              <a:cs typeface="Calibri"/>
              <a:sym typeface="Calibri"/>
            </a:endParaRPr>
          </a:p>
          <a:p>
            <a:pPr indent="-388620" lvl="0" marL="342900" marR="0" rtl="0" algn="l">
              <a:lnSpc>
                <a:spcPct val="115000"/>
              </a:lnSpc>
              <a:spcBef>
                <a:spcPts val="256"/>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First Angular Component</a:t>
            </a:r>
            <a:endParaRPr i="0" sz="2000" u="none" cap="none" strike="noStrike">
              <a:solidFill>
                <a:schemeClr val="dk1"/>
              </a:solidFill>
              <a:latin typeface="Calibri"/>
              <a:ea typeface="Calibri"/>
              <a:cs typeface="Calibri"/>
              <a:sym typeface="Calibri"/>
            </a:endParaRPr>
          </a:p>
          <a:p>
            <a:pPr indent="-388620" lvl="0" marL="342900" marR="0" rtl="0" algn="l">
              <a:lnSpc>
                <a:spcPct val="115000"/>
              </a:lnSpc>
              <a:spcBef>
                <a:spcPts val="256"/>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Angular Data binding</a:t>
            </a:r>
            <a:endParaRPr i="0" sz="20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txBox="1"/>
          <p:nvPr/>
        </p:nvSpPr>
        <p:spPr>
          <a:xfrm>
            <a:off x="365300" y="103450"/>
            <a:ext cx="80652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4009">
                <a:latin typeface="Calibri"/>
                <a:ea typeface="Calibri"/>
                <a:cs typeface="Calibri"/>
                <a:sym typeface="Calibri"/>
              </a:rPr>
              <a:t>Document Object Model (DOM)</a:t>
            </a:r>
            <a:endParaRPr sz="1685"/>
          </a:p>
        </p:txBody>
      </p:sp>
      <p:sp>
        <p:nvSpPr>
          <p:cNvPr id="195" name="Google Shape;195;p25"/>
          <p:cNvSpPr txBox="1"/>
          <p:nvPr/>
        </p:nvSpPr>
        <p:spPr>
          <a:xfrm>
            <a:off x="365300" y="870150"/>
            <a:ext cx="8102700" cy="1553400"/>
          </a:xfrm>
          <a:prstGeom prst="rect">
            <a:avLst/>
          </a:prstGeom>
          <a:noFill/>
          <a:ln>
            <a:noFill/>
          </a:ln>
        </p:spPr>
        <p:txBody>
          <a:bodyPr anchorCtr="0" anchor="t" bIns="45700" lIns="91425" spcFirstLastPara="1" rIns="91425" wrap="square" tIns="45700">
            <a:noAutofit/>
          </a:bodyPr>
          <a:lstStyle/>
          <a:p>
            <a:pPr indent="-355600" lvl="0" marL="4572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The DOM is a browser’s in-memory structure comprised of nodes and objects that </a:t>
            </a:r>
            <a:r>
              <a:rPr lang="en-US" sz="2000">
                <a:latin typeface="Calibri"/>
                <a:ea typeface="Calibri"/>
                <a:cs typeface="Calibri"/>
                <a:sym typeface="Calibri"/>
              </a:rPr>
              <a:t>represent</a:t>
            </a:r>
            <a:r>
              <a:rPr lang="en-US" sz="2000">
                <a:latin typeface="Calibri"/>
                <a:ea typeface="Calibri"/>
                <a:cs typeface="Calibri"/>
                <a:sym typeface="Calibri"/>
              </a:rPr>
              <a:t> the web page.</a:t>
            </a:r>
            <a:endParaRPr sz="2000">
              <a:latin typeface="Calibri"/>
              <a:ea typeface="Calibri"/>
              <a:cs typeface="Calibri"/>
              <a:sym typeface="Calibri"/>
            </a:endParaRPr>
          </a:p>
          <a:p>
            <a:pPr indent="-355600" lvl="0" marL="4572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Javascript programs can access and manipulate the DOM to change the web page displayed in the browser.</a:t>
            </a:r>
            <a:endParaRPr sz="2000">
              <a:latin typeface="Calibri"/>
              <a:ea typeface="Calibri"/>
              <a:cs typeface="Calibri"/>
              <a:sym typeface="Calibri"/>
            </a:endParaRPr>
          </a:p>
          <a:p>
            <a:pPr indent="0" lvl="0" marL="457200" marR="0" rtl="0" algn="just">
              <a:lnSpc>
                <a:spcPct val="115000"/>
              </a:lnSpc>
              <a:spcBef>
                <a:spcPts val="0"/>
              </a:spcBef>
              <a:spcAft>
                <a:spcPts val="0"/>
              </a:spcAft>
              <a:buNone/>
            </a:pPr>
            <a:r>
              <a:t/>
            </a:r>
            <a:endParaRPr sz="2000">
              <a:latin typeface="Calibri"/>
              <a:ea typeface="Calibri"/>
              <a:cs typeface="Calibri"/>
              <a:sym typeface="Calibri"/>
            </a:endParaRPr>
          </a:p>
          <a:p>
            <a:pPr indent="0" lvl="0" marL="0" marR="0" rtl="0" algn="just">
              <a:lnSpc>
                <a:spcPct val="115000"/>
              </a:lnSpc>
              <a:spcBef>
                <a:spcPts val="0"/>
              </a:spcBef>
              <a:spcAft>
                <a:spcPts val="0"/>
              </a:spcAft>
              <a:buNone/>
            </a:pPr>
            <a:r>
              <a:t/>
            </a:r>
            <a:endParaRPr sz="2000">
              <a:latin typeface="Calibri"/>
              <a:ea typeface="Calibri"/>
              <a:cs typeface="Calibri"/>
              <a:sym typeface="Calibri"/>
            </a:endParaRPr>
          </a:p>
          <a:p>
            <a:pPr indent="0" lvl="0" marL="914400" rtl="0" algn="just">
              <a:lnSpc>
                <a:spcPct val="100000"/>
              </a:lnSpc>
              <a:spcBef>
                <a:spcPts val="0"/>
              </a:spcBef>
              <a:spcAft>
                <a:spcPts val="0"/>
              </a:spcAft>
              <a:buNone/>
            </a:pPr>
            <a:r>
              <a:t/>
            </a:r>
            <a:endParaRPr sz="2000">
              <a:latin typeface="Calibri"/>
              <a:ea typeface="Calibri"/>
              <a:cs typeface="Calibri"/>
              <a:sym typeface="Calibri"/>
            </a:endParaRPr>
          </a:p>
          <a:p>
            <a:pPr indent="0" lvl="0" marL="457200" marR="0" rtl="0" algn="just">
              <a:lnSpc>
                <a:spcPct val="115000"/>
              </a:lnSpc>
              <a:spcBef>
                <a:spcPts val="0"/>
              </a:spcBef>
              <a:spcAft>
                <a:spcPts val="0"/>
              </a:spcAft>
              <a:buNone/>
            </a:pPr>
            <a:br>
              <a:rPr lang="en-US" sz="2000">
                <a:latin typeface="Calibri"/>
                <a:ea typeface="Calibri"/>
                <a:cs typeface="Calibri"/>
                <a:sym typeface="Calibri"/>
              </a:rPr>
            </a:br>
            <a:endParaRPr sz="2000">
              <a:latin typeface="Calibri"/>
              <a:ea typeface="Calibri"/>
              <a:cs typeface="Calibri"/>
              <a:sym typeface="Calibri"/>
            </a:endParaRPr>
          </a:p>
          <a:p>
            <a:pPr indent="0" lvl="0" marL="0" marR="0" rtl="0" algn="just">
              <a:lnSpc>
                <a:spcPct val="115000"/>
              </a:lnSpc>
              <a:spcBef>
                <a:spcPts val="0"/>
              </a:spcBef>
              <a:spcAft>
                <a:spcPts val="0"/>
              </a:spcAft>
              <a:buNone/>
            </a:pPr>
            <a:r>
              <a:t/>
            </a:r>
            <a:endParaRPr sz="2000">
              <a:latin typeface="Calibri"/>
              <a:ea typeface="Calibri"/>
              <a:cs typeface="Calibri"/>
              <a:sym typeface="Calibri"/>
            </a:endParaRPr>
          </a:p>
        </p:txBody>
      </p:sp>
      <p:pic>
        <p:nvPicPr>
          <p:cNvPr id="196" name="Google Shape;196;p25"/>
          <p:cNvPicPr preferRelativeResize="0"/>
          <p:nvPr/>
        </p:nvPicPr>
        <p:blipFill>
          <a:blip r:embed="rId3">
            <a:alphaModFix/>
          </a:blip>
          <a:stretch>
            <a:fillRect/>
          </a:stretch>
        </p:blipFill>
        <p:spPr>
          <a:xfrm>
            <a:off x="4937725" y="2023300"/>
            <a:ext cx="2438525" cy="2524250"/>
          </a:xfrm>
          <a:prstGeom prst="rect">
            <a:avLst/>
          </a:prstGeom>
          <a:noFill/>
          <a:ln>
            <a:noFill/>
          </a:ln>
        </p:spPr>
      </p:pic>
      <p:grpSp>
        <p:nvGrpSpPr>
          <p:cNvPr id="197" name="Google Shape;197;p25"/>
          <p:cNvGrpSpPr/>
          <p:nvPr/>
        </p:nvGrpSpPr>
        <p:grpSpPr>
          <a:xfrm>
            <a:off x="1314950" y="2433875"/>
            <a:ext cx="3116400" cy="2124000"/>
            <a:chOff x="1314950" y="2433875"/>
            <a:chExt cx="3116400" cy="2124000"/>
          </a:xfrm>
        </p:grpSpPr>
        <p:sp>
          <p:nvSpPr>
            <p:cNvPr id="198" name="Google Shape;198;p25"/>
            <p:cNvSpPr/>
            <p:nvPr/>
          </p:nvSpPr>
          <p:spPr>
            <a:xfrm>
              <a:off x="1314950" y="2433875"/>
              <a:ext cx="3116400" cy="2124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5"/>
            <p:cNvSpPr txBox="1"/>
            <p:nvPr/>
          </p:nvSpPr>
          <p:spPr>
            <a:xfrm>
              <a:off x="1381850" y="2433875"/>
              <a:ext cx="2934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1155CC"/>
                  </a:solidFill>
                  <a:latin typeface="Consolas"/>
                  <a:ea typeface="Consolas"/>
                  <a:cs typeface="Consolas"/>
                  <a:sym typeface="Consolas"/>
                </a:rPr>
                <a:t>&lt;html&gt;</a:t>
              </a:r>
              <a:endParaRPr b="1">
                <a:solidFill>
                  <a:srgbClr val="1155CC"/>
                </a:solidFill>
                <a:latin typeface="Consolas"/>
                <a:ea typeface="Consolas"/>
                <a:cs typeface="Consolas"/>
                <a:sym typeface="Consolas"/>
              </a:endParaRPr>
            </a:p>
            <a:p>
              <a:pPr indent="0" lvl="0" marL="0" rtl="0" algn="l">
                <a:spcBef>
                  <a:spcPts val="0"/>
                </a:spcBef>
                <a:spcAft>
                  <a:spcPts val="0"/>
                </a:spcAft>
                <a:buNone/>
              </a:pPr>
              <a:r>
                <a:rPr b="1" lang="en-US">
                  <a:solidFill>
                    <a:srgbClr val="1155CC"/>
                  </a:solidFill>
                  <a:latin typeface="Consolas"/>
                  <a:ea typeface="Consolas"/>
                  <a:cs typeface="Consolas"/>
                  <a:sym typeface="Consolas"/>
                </a:rPr>
                <a:t>  &lt;head&gt;</a:t>
              </a:r>
              <a:endParaRPr b="1">
                <a:solidFill>
                  <a:srgbClr val="1155CC"/>
                </a:solidFill>
                <a:latin typeface="Consolas"/>
                <a:ea typeface="Consolas"/>
                <a:cs typeface="Consolas"/>
                <a:sym typeface="Consolas"/>
              </a:endParaRPr>
            </a:p>
            <a:p>
              <a:pPr indent="0" lvl="0" marL="0" rtl="0" algn="l">
                <a:spcBef>
                  <a:spcPts val="0"/>
                </a:spcBef>
                <a:spcAft>
                  <a:spcPts val="0"/>
                </a:spcAft>
                <a:buNone/>
              </a:pPr>
              <a:r>
                <a:rPr b="1" lang="en-US">
                  <a:solidFill>
                    <a:srgbClr val="1155CC"/>
                  </a:solidFill>
                  <a:latin typeface="Consolas"/>
                  <a:ea typeface="Consolas"/>
                  <a:cs typeface="Consolas"/>
                  <a:sym typeface="Consolas"/>
                </a:rPr>
                <a:t>    &lt;title&gt;My title&lt;/title&gt;</a:t>
              </a:r>
              <a:endParaRPr b="1">
                <a:solidFill>
                  <a:srgbClr val="1155CC"/>
                </a:solidFill>
                <a:latin typeface="Consolas"/>
                <a:ea typeface="Consolas"/>
                <a:cs typeface="Consolas"/>
                <a:sym typeface="Consolas"/>
              </a:endParaRPr>
            </a:p>
            <a:p>
              <a:pPr indent="0" lvl="0" marL="0" rtl="0" algn="l">
                <a:spcBef>
                  <a:spcPts val="0"/>
                </a:spcBef>
                <a:spcAft>
                  <a:spcPts val="0"/>
                </a:spcAft>
                <a:buNone/>
              </a:pPr>
              <a:r>
                <a:rPr b="1" lang="en-US">
                  <a:solidFill>
                    <a:srgbClr val="1155CC"/>
                  </a:solidFill>
                  <a:latin typeface="Consolas"/>
                  <a:ea typeface="Consolas"/>
                  <a:cs typeface="Consolas"/>
                  <a:sym typeface="Consolas"/>
                </a:rPr>
                <a:t>  </a:t>
              </a:r>
              <a:r>
                <a:rPr b="1" lang="en-US">
                  <a:solidFill>
                    <a:srgbClr val="1155CC"/>
                  </a:solidFill>
                  <a:latin typeface="Consolas"/>
                  <a:ea typeface="Consolas"/>
                  <a:cs typeface="Consolas"/>
                  <a:sym typeface="Consolas"/>
                </a:rPr>
                <a:t>&lt;/head&gt;</a:t>
              </a:r>
              <a:endParaRPr b="1">
                <a:solidFill>
                  <a:srgbClr val="1155CC"/>
                </a:solidFill>
                <a:latin typeface="Consolas"/>
                <a:ea typeface="Consolas"/>
                <a:cs typeface="Consolas"/>
                <a:sym typeface="Consolas"/>
              </a:endParaRPr>
            </a:p>
            <a:p>
              <a:pPr indent="0" lvl="0" marL="0" rtl="0" algn="l">
                <a:spcBef>
                  <a:spcPts val="0"/>
                </a:spcBef>
                <a:spcAft>
                  <a:spcPts val="0"/>
                </a:spcAft>
                <a:buNone/>
              </a:pPr>
              <a:r>
                <a:rPr b="1" lang="en-US">
                  <a:solidFill>
                    <a:srgbClr val="1155CC"/>
                  </a:solidFill>
                  <a:latin typeface="Consolas"/>
                  <a:ea typeface="Consolas"/>
                  <a:cs typeface="Consolas"/>
                  <a:sym typeface="Consolas"/>
                </a:rPr>
                <a:t>  &lt;body&gt;</a:t>
              </a:r>
              <a:endParaRPr b="1">
                <a:solidFill>
                  <a:srgbClr val="1155CC"/>
                </a:solidFill>
                <a:latin typeface="Consolas"/>
                <a:ea typeface="Consolas"/>
                <a:cs typeface="Consolas"/>
                <a:sym typeface="Consolas"/>
              </a:endParaRPr>
            </a:p>
            <a:p>
              <a:pPr indent="0" lvl="0" marL="0" rtl="0" algn="l">
                <a:spcBef>
                  <a:spcPts val="0"/>
                </a:spcBef>
                <a:spcAft>
                  <a:spcPts val="0"/>
                </a:spcAft>
                <a:buNone/>
              </a:pPr>
              <a:r>
                <a:rPr b="1" lang="en-US">
                  <a:solidFill>
                    <a:srgbClr val="1155CC"/>
                  </a:solidFill>
                  <a:latin typeface="Consolas"/>
                  <a:ea typeface="Consolas"/>
                  <a:cs typeface="Consolas"/>
                  <a:sym typeface="Consolas"/>
                </a:rPr>
                <a:t>    &lt;h1&gt;A heading&lt;/h1&gt;</a:t>
              </a:r>
              <a:endParaRPr b="1">
                <a:solidFill>
                  <a:srgbClr val="1155CC"/>
                </a:solidFill>
                <a:latin typeface="Consolas"/>
                <a:ea typeface="Consolas"/>
                <a:cs typeface="Consolas"/>
                <a:sym typeface="Consolas"/>
              </a:endParaRPr>
            </a:p>
            <a:p>
              <a:pPr indent="0" lvl="0" marL="0" rtl="0" algn="l">
                <a:spcBef>
                  <a:spcPts val="0"/>
                </a:spcBef>
                <a:spcAft>
                  <a:spcPts val="0"/>
                </a:spcAft>
                <a:buNone/>
              </a:pPr>
              <a:r>
                <a:rPr b="1" lang="en-US">
                  <a:solidFill>
                    <a:srgbClr val="1155CC"/>
                  </a:solidFill>
                  <a:latin typeface="Consolas"/>
                  <a:ea typeface="Consolas"/>
                  <a:cs typeface="Consolas"/>
                  <a:sym typeface="Consolas"/>
                </a:rPr>
                <a:t>    &lt;a href=’’&gt;Link text&lt;/a&gt;</a:t>
              </a:r>
              <a:endParaRPr b="1">
                <a:solidFill>
                  <a:srgbClr val="1155CC"/>
                </a:solidFill>
                <a:latin typeface="Consolas"/>
                <a:ea typeface="Consolas"/>
                <a:cs typeface="Consolas"/>
                <a:sym typeface="Consolas"/>
              </a:endParaRPr>
            </a:p>
            <a:p>
              <a:pPr indent="0" lvl="0" marL="0" rtl="0" algn="l">
                <a:spcBef>
                  <a:spcPts val="0"/>
                </a:spcBef>
                <a:spcAft>
                  <a:spcPts val="0"/>
                </a:spcAft>
                <a:buNone/>
              </a:pPr>
              <a:r>
                <a:rPr b="1" lang="en-US">
                  <a:solidFill>
                    <a:srgbClr val="1155CC"/>
                  </a:solidFill>
                  <a:latin typeface="Consolas"/>
                  <a:ea typeface="Consolas"/>
                  <a:cs typeface="Consolas"/>
                  <a:sym typeface="Consolas"/>
                </a:rPr>
                <a:t>  </a:t>
              </a:r>
              <a:r>
                <a:rPr b="1" lang="en-US">
                  <a:solidFill>
                    <a:srgbClr val="1155CC"/>
                  </a:solidFill>
                  <a:latin typeface="Consolas"/>
                  <a:ea typeface="Consolas"/>
                  <a:cs typeface="Consolas"/>
                  <a:sym typeface="Consolas"/>
                </a:rPr>
                <a:t>&lt;/body&gt;</a:t>
              </a:r>
              <a:r>
                <a:rPr b="1" lang="en-US">
                  <a:solidFill>
                    <a:srgbClr val="1155CC"/>
                  </a:solidFill>
                  <a:latin typeface="Consolas"/>
                  <a:ea typeface="Consolas"/>
                  <a:cs typeface="Consolas"/>
                  <a:sym typeface="Consolas"/>
                </a:rPr>
                <a:t>     </a:t>
              </a:r>
              <a:endParaRPr b="1">
                <a:solidFill>
                  <a:srgbClr val="1155CC"/>
                </a:solidFill>
                <a:latin typeface="Consolas"/>
                <a:ea typeface="Consolas"/>
                <a:cs typeface="Consolas"/>
                <a:sym typeface="Consolas"/>
              </a:endParaRPr>
            </a:p>
            <a:p>
              <a:pPr indent="0" lvl="0" marL="0" rtl="0" algn="l">
                <a:spcBef>
                  <a:spcPts val="0"/>
                </a:spcBef>
                <a:spcAft>
                  <a:spcPts val="0"/>
                </a:spcAft>
                <a:buNone/>
              </a:pPr>
              <a:r>
                <a:rPr b="1" lang="en-US">
                  <a:solidFill>
                    <a:srgbClr val="1155CC"/>
                  </a:solidFill>
                  <a:latin typeface="Consolas"/>
                  <a:ea typeface="Consolas"/>
                  <a:cs typeface="Consolas"/>
                  <a:sym typeface="Consolas"/>
                </a:rPr>
                <a:t>&lt;/html&gt;</a:t>
              </a:r>
              <a:endParaRPr b="1">
                <a:solidFill>
                  <a:srgbClr val="1155CC"/>
                </a:solidFill>
                <a:latin typeface="Consolas"/>
                <a:ea typeface="Consolas"/>
                <a:cs typeface="Consolas"/>
                <a:sym typeface="Consola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8"/>
          <p:cNvSpPr txBox="1"/>
          <p:nvPr>
            <p:ph type="title"/>
          </p:nvPr>
        </p:nvSpPr>
        <p:spPr>
          <a:xfrm>
            <a:off x="344475" y="72450"/>
            <a:ext cx="3612300" cy="537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en-US" sz="4000"/>
              <a:t>Agenda</a:t>
            </a:r>
            <a:endParaRPr sz="4000"/>
          </a:p>
        </p:txBody>
      </p:sp>
      <p:sp>
        <p:nvSpPr>
          <p:cNvPr id="69" name="Google Shape;69;p8"/>
          <p:cNvSpPr txBox="1"/>
          <p:nvPr/>
        </p:nvSpPr>
        <p:spPr>
          <a:xfrm>
            <a:off x="344475" y="742950"/>
            <a:ext cx="8571000" cy="3927900"/>
          </a:xfrm>
          <a:prstGeom prst="rect">
            <a:avLst/>
          </a:prstGeom>
          <a:noFill/>
          <a:ln>
            <a:noFill/>
          </a:ln>
        </p:spPr>
        <p:txBody>
          <a:bodyPr anchorCtr="0" anchor="t" bIns="45700" lIns="91425" spcFirstLastPara="1" rIns="91425" wrap="square" tIns="45700">
            <a:noAutofit/>
          </a:bodyPr>
          <a:lstStyle/>
          <a:p>
            <a:pPr indent="-388620" lvl="0" marL="342900" marR="0" rtl="0" algn="l">
              <a:lnSpc>
                <a:spcPct val="115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Software required</a:t>
            </a:r>
            <a:endParaRPr sz="2000">
              <a:latin typeface="Calibri"/>
              <a:ea typeface="Calibri"/>
              <a:cs typeface="Calibri"/>
              <a:sym typeface="Calibri"/>
            </a:endParaRPr>
          </a:p>
          <a:p>
            <a:pPr indent="-388620" lvl="0" marL="342900" marR="0" rtl="0" algn="l">
              <a:lnSpc>
                <a:spcPct val="115000"/>
              </a:lnSpc>
              <a:spcBef>
                <a:spcPts val="256"/>
              </a:spcBef>
              <a:spcAft>
                <a:spcPts val="0"/>
              </a:spcAft>
              <a:buClr>
                <a:schemeClr val="dk1"/>
              </a:buClr>
              <a:buSzPts val="2000"/>
              <a:buFont typeface="Calibri"/>
              <a:buChar char="➢"/>
            </a:pPr>
            <a:r>
              <a:rPr i="0" lang="en-US" sz="2000" u="none" cap="none" strike="noStrike">
                <a:solidFill>
                  <a:schemeClr val="dk1"/>
                </a:solidFill>
                <a:latin typeface="Calibri"/>
                <a:ea typeface="Calibri"/>
                <a:cs typeface="Calibri"/>
                <a:sym typeface="Calibri"/>
              </a:rPr>
              <a:t>Angular </a:t>
            </a:r>
            <a:r>
              <a:rPr lang="en-US" sz="2000">
                <a:solidFill>
                  <a:schemeClr val="dk1"/>
                </a:solidFill>
                <a:latin typeface="Calibri"/>
                <a:ea typeface="Calibri"/>
                <a:cs typeface="Calibri"/>
                <a:sym typeface="Calibri"/>
              </a:rPr>
              <a:t>Framework</a:t>
            </a:r>
            <a:endParaRPr sz="2000">
              <a:latin typeface="Calibri"/>
              <a:ea typeface="Calibri"/>
              <a:cs typeface="Calibri"/>
              <a:sym typeface="Calibri"/>
            </a:endParaRPr>
          </a:p>
          <a:p>
            <a:pPr indent="-388620" lvl="0" marL="342900" marR="0" rtl="0" algn="l">
              <a:lnSpc>
                <a:spcPct val="115000"/>
              </a:lnSpc>
              <a:spcBef>
                <a:spcPts val="256"/>
              </a:spcBef>
              <a:spcAft>
                <a:spcPts val="0"/>
              </a:spcAft>
              <a:buClr>
                <a:schemeClr val="dk1"/>
              </a:buClr>
              <a:buSzPts val="2000"/>
              <a:buFont typeface="Calibri"/>
              <a:buChar char="➢"/>
            </a:pPr>
            <a:r>
              <a:rPr i="0" lang="en-US" sz="2000" u="none" cap="none" strike="noStrike">
                <a:solidFill>
                  <a:schemeClr val="dk1"/>
                </a:solidFill>
                <a:latin typeface="Calibri"/>
                <a:ea typeface="Calibri"/>
                <a:cs typeface="Calibri"/>
                <a:sym typeface="Calibri"/>
              </a:rPr>
              <a:t>Angular </a:t>
            </a:r>
            <a:r>
              <a:rPr lang="en-US" sz="2000">
                <a:solidFill>
                  <a:schemeClr val="dk1"/>
                </a:solidFill>
                <a:latin typeface="Calibri"/>
                <a:ea typeface="Calibri"/>
                <a:cs typeface="Calibri"/>
                <a:sym typeface="Calibri"/>
              </a:rPr>
              <a:t>versioning</a:t>
            </a:r>
            <a:endParaRPr sz="2000">
              <a:latin typeface="Calibri"/>
              <a:ea typeface="Calibri"/>
              <a:cs typeface="Calibri"/>
              <a:sym typeface="Calibri"/>
            </a:endParaRPr>
          </a:p>
          <a:p>
            <a:pPr indent="-388620" lvl="0" marL="342900" marR="0" rtl="0" algn="l">
              <a:lnSpc>
                <a:spcPct val="115000"/>
              </a:lnSpc>
              <a:spcBef>
                <a:spcPts val="256"/>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First Angular Application</a:t>
            </a:r>
            <a:endParaRPr i="0" sz="2000" u="none" cap="none" strike="noStrike">
              <a:solidFill>
                <a:schemeClr val="dk1"/>
              </a:solidFill>
              <a:latin typeface="Calibri"/>
              <a:ea typeface="Calibri"/>
              <a:cs typeface="Calibri"/>
              <a:sym typeface="Calibri"/>
            </a:endParaRPr>
          </a:p>
          <a:p>
            <a:pPr indent="-388620" lvl="0" marL="342900" marR="0" rtl="0" algn="l">
              <a:lnSpc>
                <a:spcPct val="115000"/>
              </a:lnSpc>
              <a:spcBef>
                <a:spcPts val="256"/>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Angular Components</a:t>
            </a:r>
            <a:endParaRPr sz="2000">
              <a:latin typeface="Calibri"/>
              <a:ea typeface="Calibri"/>
              <a:cs typeface="Calibri"/>
              <a:sym typeface="Calibri"/>
            </a:endParaRPr>
          </a:p>
          <a:p>
            <a:pPr indent="-388620" lvl="0" marL="342900" marR="0" rtl="0" algn="l">
              <a:lnSpc>
                <a:spcPct val="115000"/>
              </a:lnSpc>
              <a:spcBef>
                <a:spcPts val="256"/>
              </a:spcBef>
              <a:spcAft>
                <a:spcPts val="0"/>
              </a:spcAft>
              <a:buClr>
                <a:schemeClr val="dk1"/>
              </a:buClr>
              <a:buSzPts val="2000"/>
              <a:buFont typeface="Calibri"/>
              <a:buChar char="➢"/>
            </a:pPr>
            <a:r>
              <a:rPr i="0" lang="en-US" sz="2000" u="none" cap="none" strike="noStrike">
                <a:solidFill>
                  <a:schemeClr val="dk1"/>
                </a:solidFill>
                <a:latin typeface="Calibri"/>
                <a:ea typeface="Calibri"/>
                <a:cs typeface="Calibri"/>
                <a:sym typeface="Calibri"/>
              </a:rPr>
              <a:t>Angular </a:t>
            </a:r>
            <a:r>
              <a:rPr lang="en-US" sz="2000">
                <a:solidFill>
                  <a:schemeClr val="dk1"/>
                </a:solidFill>
                <a:latin typeface="Calibri"/>
                <a:ea typeface="Calibri"/>
                <a:cs typeface="Calibri"/>
                <a:sym typeface="Calibri"/>
              </a:rPr>
              <a:t>Modules</a:t>
            </a:r>
            <a:endParaRPr sz="2000">
              <a:latin typeface="Calibri"/>
              <a:ea typeface="Calibri"/>
              <a:cs typeface="Calibri"/>
              <a:sym typeface="Calibri"/>
            </a:endParaRPr>
          </a:p>
          <a:p>
            <a:pPr indent="-388620" lvl="0" marL="342900" marR="0" rtl="0" algn="l">
              <a:lnSpc>
                <a:spcPct val="115000"/>
              </a:lnSpc>
              <a:spcBef>
                <a:spcPts val="256"/>
              </a:spcBef>
              <a:spcAft>
                <a:spcPts val="0"/>
              </a:spcAft>
              <a:buClr>
                <a:schemeClr val="dk1"/>
              </a:buClr>
              <a:buSzPts val="2000"/>
              <a:buFont typeface="Calibri"/>
              <a:buChar char="➢"/>
            </a:pPr>
            <a:r>
              <a:rPr i="0" lang="en-US" sz="2000" u="none" cap="none" strike="noStrike">
                <a:solidFill>
                  <a:schemeClr val="dk1"/>
                </a:solidFill>
                <a:latin typeface="Calibri"/>
                <a:ea typeface="Calibri"/>
                <a:cs typeface="Calibri"/>
                <a:sym typeface="Calibri"/>
              </a:rPr>
              <a:t>Angular </a:t>
            </a:r>
            <a:r>
              <a:rPr lang="en-US" sz="2000">
                <a:solidFill>
                  <a:schemeClr val="dk1"/>
                </a:solidFill>
                <a:latin typeface="Calibri"/>
                <a:ea typeface="Calibri"/>
                <a:cs typeface="Calibri"/>
                <a:sym typeface="Calibri"/>
              </a:rPr>
              <a:t>Project Startup</a:t>
            </a:r>
            <a:endParaRPr sz="2000">
              <a:latin typeface="Calibri"/>
              <a:ea typeface="Calibri"/>
              <a:cs typeface="Calibri"/>
              <a:sym typeface="Calibri"/>
            </a:endParaRPr>
          </a:p>
          <a:p>
            <a:pPr indent="-388620" lvl="0" marL="342900" marR="0" rtl="0" algn="l">
              <a:lnSpc>
                <a:spcPct val="115000"/>
              </a:lnSpc>
              <a:spcBef>
                <a:spcPts val="256"/>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Bootstrap Framework</a:t>
            </a:r>
            <a:endParaRPr sz="2000">
              <a:latin typeface="Calibri"/>
              <a:ea typeface="Calibri"/>
              <a:cs typeface="Calibri"/>
              <a:sym typeface="Calibri"/>
            </a:endParaRPr>
          </a:p>
          <a:p>
            <a:pPr indent="-388620" lvl="0" marL="342900" marR="0" rtl="0" algn="l">
              <a:lnSpc>
                <a:spcPct val="115000"/>
              </a:lnSpc>
              <a:spcBef>
                <a:spcPts val="256"/>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First Angular Component</a:t>
            </a:r>
            <a:endParaRPr i="0" sz="2000" u="none" cap="none" strike="noStrike">
              <a:solidFill>
                <a:schemeClr val="dk1"/>
              </a:solidFill>
              <a:latin typeface="Calibri"/>
              <a:ea typeface="Calibri"/>
              <a:cs typeface="Calibri"/>
              <a:sym typeface="Calibri"/>
            </a:endParaRPr>
          </a:p>
          <a:p>
            <a:pPr indent="-388620" lvl="0" marL="342900" marR="0" rtl="0" algn="l">
              <a:lnSpc>
                <a:spcPct val="115000"/>
              </a:lnSpc>
              <a:spcBef>
                <a:spcPts val="256"/>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Angular Data binding</a:t>
            </a:r>
            <a:endParaRPr i="0" sz="20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6"/>
          <p:cNvSpPr txBox="1"/>
          <p:nvPr/>
        </p:nvSpPr>
        <p:spPr>
          <a:xfrm>
            <a:off x="365300" y="89375"/>
            <a:ext cx="59430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4009">
                <a:latin typeface="Calibri"/>
                <a:ea typeface="Calibri"/>
                <a:cs typeface="Calibri"/>
                <a:sym typeface="Calibri"/>
              </a:rPr>
              <a:t>Angular Directives</a:t>
            </a:r>
            <a:endParaRPr sz="1685"/>
          </a:p>
        </p:txBody>
      </p:sp>
      <p:sp>
        <p:nvSpPr>
          <p:cNvPr id="206" name="Google Shape;206;p26"/>
          <p:cNvSpPr txBox="1"/>
          <p:nvPr/>
        </p:nvSpPr>
        <p:spPr>
          <a:xfrm>
            <a:off x="365300" y="751725"/>
            <a:ext cx="8102700" cy="3927600"/>
          </a:xfrm>
          <a:prstGeom prst="rect">
            <a:avLst/>
          </a:prstGeom>
          <a:noFill/>
          <a:ln>
            <a:noFill/>
          </a:ln>
        </p:spPr>
        <p:txBody>
          <a:bodyPr anchorCtr="0" anchor="t" bIns="45700" lIns="91425" spcFirstLastPara="1" rIns="91425" wrap="square" tIns="45700">
            <a:noAutofit/>
          </a:bodyPr>
          <a:lstStyle/>
          <a:p>
            <a:pPr indent="-291920" lvl="0" marL="343080" marR="0" rtl="0" algn="just">
              <a:lnSpc>
                <a:spcPct val="115000"/>
              </a:lnSpc>
              <a:spcBef>
                <a:spcPts val="0"/>
              </a:spcBef>
              <a:spcAft>
                <a:spcPts val="0"/>
              </a:spcAft>
              <a:buClr>
                <a:srgbClr val="000000"/>
              </a:buClr>
              <a:buSzPts val="2000"/>
              <a:buFont typeface="Arial"/>
              <a:buChar char="➢"/>
            </a:pPr>
            <a:r>
              <a:rPr lang="en-US" sz="2000">
                <a:latin typeface="Calibri"/>
                <a:ea typeface="Calibri"/>
                <a:cs typeface="Calibri"/>
                <a:sym typeface="Calibri"/>
              </a:rPr>
              <a:t>Directives are instructions that manipulate the DOM.</a:t>
            </a:r>
            <a:endParaRPr sz="2000">
              <a:latin typeface="Calibri"/>
              <a:ea typeface="Calibri"/>
              <a:cs typeface="Calibri"/>
              <a:sym typeface="Calibri"/>
            </a:endParaRPr>
          </a:p>
          <a:p>
            <a:pPr indent="-291920" lvl="0" marL="34308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There are three types of directives in Angular:</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Component Directives</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Structural Directives</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Attribute Directives</a:t>
            </a:r>
            <a:endParaRPr sz="2000">
              <a:latin typeface="Calibri"/>
              <a:ea typeface="Calibri"/>
              <a:cs typeface="Calibri"/>
              <a:sym typeface="Calibri"/>
            </a:endParaRPr>
          </a:p>
          <a:p>
            <a:pPr indent="0" lvl="0" marL="914400" rtl="0" algn="just">
              <a:lnSpc>
                <a:spcPct val="115000"/>
              </a:lnSpc>
              <a:spcBef>
                <a:spcPts val="0"/>
              </a:spcBef>
              <a:spcAft>
                <a:spcPts val="0"/>
              </a:spcAft>
              <a:buNone/>
            </a:pPr>
            <a:r>
              <a:t/>
            </a:r>
            <a:endParaRPr sz="20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7"/>
          <p:cNvSpPr txBox="1"/>
          <p:nvPr/>
        </p:nvSpPr>
        <p:spPr>
          <a:xfrm>
            <a:off x="365300" y="89375"/>
            <a:ext cx="59430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4009">
                <a:latin typeface="Calibri"/>
                <a:ea typeface="Calibri"/>
                <a:cs typeface="Calibri"/>
                <a:sym typeface="Calibri"/>
              </a:rPr>
              <a:t>Angular</a:t>
            </a:r>
            <a:r>
              <a:rPr lang="en-US" sz="4009">
                <a:latin typeface="Calibri"/>
                <a:ea typeface="Calibri"/>
                <a:cs typeface="Calibri"/>
                <a:sym typeface="Calibri"/>
              </a:rPr>
              <a:t> Directives</a:t>
            </a:r>
            <a:endParaRPr sz="1685"/>
          </a:p>
        </p:txBody>
      </p:sp>
      <p:sp>
        <p:nvSpPr>
          <p:cNvPr id="213" name="Google Shape;213;p27"/>
          <p:cNvSpPr txBox="1"/>
          <p:nvPr/>
        </p:nvSpPr>
        <p:spPr>
          <a:xfrm>
            <a:off x="365300" y="751725"/>
            <a:ext cx="8102700" cy="3927600"/>
          </a:xfrm>
          <a:prstGeom prst="rect">
            <a:avLst/>
          </a:prstGeom>
          <a:noFill/>
          <a:ln>
            <a:noFill/>
          </a:ln>
        </p:spPr>
        <p:txBody>
          <a:bodyPr anchorCtr="0" anchor="t" bIns="45700" lIns="91425" spcFirstLastPara="1" rIns="91425" wrap="square" tIns="45700">
            <a:noAutofit/>
          </a:bodyPr>
          <a:lstStyle/>
          <a:p>
            <a:pPr indent="-291920" lvl="0" marL="343080" marR="0" rtl="0" algn="just">
              <a:lnSpc>
                <a:spcPct val="115000"/>
              </a:lnSpc>
              <a:spcBef>
                <a:spcPts val="0"/>
              </a:spcBef>
              <a:spcAft>
                <a:spcPts val="0"/>
              </a:spcAft>
              <a:buClr>
                <a:srgbClr val="000000"/>
              </a:buClr>
              <a:buSzPts val="2000"/>
              <a:buFont typeface="Arial"/>
              <a:buChar char="➢"/>
            </a:pPr>
            <a:r>
              <a:rPr i="1" lang="en-US" sz="2000">
                <a:latin typeface="Calibri"/>
                <a:ea typeface="Calibri"/>
                <a:cs typeface="Calibri"/>
                <a:sym typeface="Calibri"/>
              </a:rPr>
              <a:t>Component Directives</a:t>
            </a:r>
            <a:r>
              <a:rPr lang="en-US" sz="2000">
                <a:latin typeface="Calibri"/>
                <a:ea typeface="Calibri"/>
                <a:cs typeface="Calibri"/>
                <a:sym typeface="Calibri"/>
              </a:rPr>
              <a:t> - Angular Components manipulate the DOM because Angular replaces the selector in the HTML page with the content of the component associated to the selector. </a:t>
            </a:r>
            <a:r>
              <a:rPr lang="en-US" sz="2000">
                <a:solidFill>
                  <a:schemeClr val="dk1"/>
                </a:solidFill>
                <a:latin typeface="Calibri"/>
                <a:ea typeface="Calibri"/>
                <a:cs typeface="Calibri"/>
                <a:sym typeface="Calibri"/>
              </a:rPr>
              <a:t>So components are directives with an HTML template. </a:t>
            </a:r>
            <a:r>
              <a:rPr lang="en-US" sz="2000">
                <a:latin typeface="Calibri"/>
                <a:ea typeface="Calibri"/>
                <a:cs typeface="Calibri"/>
                <a:sym typeface="Calibri"/>
              </a:rPr>
              <a:t>For </a:t>
            </a:r>
            <a:r>
              <a:rPr lang="en-US" sz="2000">
                <a:latin typeface="Calibri"/>
                <a:ea typeface="Calibri"/>
                <a:cs typeface="Calibri"/>
                <a:sym typeface="Calibri"/>
              </a:rPr>
              <a:t>example below, the content of the AppComponent </a:t>
            </a:r>
            <a:r>
              <a:rPr lang="en-US" sz="2000">
                <a:solidFill>
                  <a:schemeClr val="dk1"/>
                </a:solidFill>
                <a:latin typeface="Calibri"/>
                <a:ea typeface="Calibri"/>
                <a:cs typeface="Calibri"/>
                <a:sym typeface="Calibri"/>
              </a:rPr>
              <a:t>replaces the </a:t>
            </a:r>
            <a:r>
              <a:rPr i="1" lang="en-US" sz="2000">
                <a:solidFill>
                  <a:schemeClr val="dk1"/>
                </a:solidFill>
                <a:latin typeface="Calibri"/>
                <a:ea typeface="Calibri"/>
                <a:cs typeface="Calibri"/>
                <a:sym typeface="Calibri"/>
              </a:rPr>
              <a:t>&lt;app-root&gt; </a:t>
            </a:r>
            <a:r>
              <a:rPr lang="en-US" sz="2000">
                <a:solidFill>
                  <a:schemeClr val="dk1"/>
                </a:solidFill>
                <a:latin typeface="Calibri"/>
                <a:ea typeface="Calibri"/>
                <a:cs typeface="Calibri"/>
                <a:sym typeface="Calibri"/>
              </a:rPr>
              <a:t>tag in the index.html file.</a:t>
            </a:r>
            <a:endParaRPr sz="2000">
              <a:latin typeface="Calibri"/>
              <a:ea typeface="Calibri"/>
              <a:cs typeface="Calibri"/>
              <a:sym typeface="Calibri"/>
            </a:endParaRPr>
          </a:p>
          <a:p>
            <a:pPr indent="0" lvl="0" marL="0" marR="0" rtl="0" algn="just">
              <a:lnSpc>
                <a:spcPct val="115000"/>
              </a:lnSpc>
              <a:spcBef>
                <a:spcPts val="0"/>
              </a:spcBef>
              <a:spcAft>
                <a:spcPts val="0"/>
              </a:spcAft>
              <a:buNone/>
            </a:pPr>
            <a:r>
              <a:rPr lang="en-US" sz="2000">
                <a:latin typeface="Calibri"/>
                <a:ea typeface="Calibri"/>
                <a:cs typeface="Calibri"/>
                <a:sym typeface="Calibri"/>
              </a:rPr>
              <a:t>      </a:t>
            </a:r>
            <a:endParaRPr sz="2000">
              <a:latin typeface="Calibri"/>
              <a:ea typeface="Calibri"/>
              <a:cs typeface="Calibri"/>
              <a:sym typeface="Calibri"/>
            </a:endParaRPr>
          </a:p>
          <a:p>
            <a:pPr indent="0" lvl="0" marL="0" marR="0" rtl="0" algn="just">
              <a:lnSpc>
                <a:spcPct val="115000"/>
              </a:lnSpc>
              <a:spcBef>
                <a:spcPts val="0"/>
              </a:spcBef>
              <a:spcAft>
                <a:spcPts val="0"/>
              </a:spcAft>
              <a:buNone/>
            </a:pPr>
            <a:r>
              <a:t/>
            </a:r>
            <a:endParaRPr sz="2000">
              <a:latin typeface="Calibri"/>
              <a:ea typeface="Calibri"/>
              <a:cs typeface="Calibri"/>
              <a:sym typeface="Calibri"/>
            </a:endParaRPr>
          </a:p>
          <a:p>
            <a:pPr indent="0" lvl="0" marL="914400" rtl="0" algn="just">
              <a:lnSpc>
                <a:spcPct val="115000"/>
              </a:lnSpc>
              <a:spcBef>
                <a:spcPts val="0"/>
              </a:spcBef>
              <a:spcAft>
                <a:spcPts val="0"/>
              </a:spcAft>
              <a:buNone/>
            </a:pPr>
            <a:r>
              <a:t/>
            </a:r>
            <a:endParaRPr sz="2000">
              <a:latin typeface="Calibri"/>
              <a:ea typeface="Calibri"/>
              <a:cs typeface="Calibri"/>
              <a:sym typeface="Calibri"/>
            </a:endParaRPr>
          </a:p>
        </p:txBody>
      </p:sp>
      <p:pic>
        <p:nvPicPr>
          <p:cNvPr id="214" name="Google Shape;214;p27"/>
          <p:cNvPicPr preferRelativeResize="0"/>
          <p:nvPr/>
        </p:nvPicPr>
        <p:blipFill>
          <a:blip r:embed="rId3">
            <a:alphaModFix/>
          </a:blip>
          <a:stretch>
            <a:fillRect/>
          </a:stretch>
        </p:blipFill>
        <p:spPr>
          <a:xfrm>
            <a:off x="1297207" y="2774643"/>
            <a:ext cx="3510525" cy="1785150"/>
          </a:xfrm>
          <a:prstGeom prst="rect">
            <a:avLst/>
          </a:prstGeom>
          <a:noFill/>
          <a:ln>
            <a:noFill/>
          </a:ln>
        </p:spPr>
      </p:pic>
      <p:sp>
        <p:nvSpPr>
          <p:cNvPr id="215" name="Google Shape;215;p27"/>
          <p:cNvSpPr/>
          <p:nvPr/>
        </p:nvSpPr>
        <p:spPr>
          <a:xfrm>
            <a:off x="4858138" y="3510483"/>
            <a:ext cx="519300" cy="350100"/>
          </a:xfrm>
          <a:prstGeom prst="rightArrow">
            <a:avLst>
              <a:gd fmla="val 50000" name="adj1"/>
              <a:gd fmla="val 50000" name="adj2"/>
            </a:avLst>
          </a:prstGeom>
          <a:solidFill>
            <a:srgbClr val="FCE5CD"/>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 name="Google Shape;216;p27"/>
          <p:cNvGrpSpPr/>
          <p:nvPr/>
        </p:nvGrpSpPr>
        <p:grpSpPr>
          <a:xfrm>
            <a:off x="5409499" y="2604660"/>
            <a:ext cx="2399650" cy="1948250"/>
            <a:chOff x="5409499" y="2604660"/>
            <a:chExt cx="2399650" cy="1948250"/>
          </a:xfrm>
        </p:grpSpPr>
        <p:grpSp>
          <p:nvGrpSpPr>
            <p:cNvPr id="217" name="Google Shape;217;p27"/>
            <p:cNvGrpSpPr/>
            <p:nvPr/>
          </p:nvGrpSpPr>
          <p:grpSpPr>
            <a:xfrm>
              <a:off x="5409499" y="2604660"/>
              <a:ext cx="2399650" cy="1948250"/>
              <a:chOff x="5716847" y="2731075"/>
              <a:chExt cx="2399650" cy="1948250"/>
            </a:xfrm>
          </p:grpSpPr>
          <p:pic>
            <p:nvPicPr>
              <p:cNvPr id="218" name="Google Shape;218;p27"/>
              <p:cNvPicPr preferRelativeResize="0"/>
              <p:nvPr/>
            </p:nvPicPr>
            <p:blipFill>
              <a:blip r:embed="rId4">
                <a:alphaModFix/>
              </a:blip>
              <a:stretch>
                <a:fillRect/>
              </a:stretch>
            </p:blipFill>
            <p:spPr>
              <a:xfrm>
                <a:off x="5716847" y="3011900"/>
                <a:ext cx="2399650" cy="1667425"/>
              </a:xfrm>
              <a:prstGeom prst="rect">
                <a:avLst/>
              </a:prstGeom>
              <a:noFill/>
              <a:ln>
                <a:noFill/>
              </a:ln>
            </p:spPr>
          </p:pic>
          <p:pic>
            <p:nvPicPr>
              <p:cNvPr id="219" name="Google Shape;219;p27"/>
              <p:cNvPicPr preferRelativeResize="0"/>
              <p:nvPr/>
            </p:nvPicPr>
            <p:blipFill>
              <a:blip r:embed="rId5">
                <a:alphaModFix/>
              </a:blip>
              <a:stretch>
                <a:fillRect/>
              </a:stretch>
            </p:blipFill>
            <p:spPr>
              <a:xfrm>
                <a:off x="5828900" y="2731075"/>
                <a:ext cx="1291750" cy="280825"/>
              </a:xfrm>
              <a:prstGeom prst="rect">
                <a:avLst/>
              </a:prstGeom>
              <a:noFill/>
              <a:ln>
                <a:noFill/>
              </a:ln>
            </p:spPr>
          </p:pic>
        </p:grpSp>
        <p:sp>
          <p:nvSpPr>
            <p:cNvPr id="220" name="Google Shape;220;p27"/>
            <p:cNvSpPr/>
            <p:nvPr/>
          </p:nvSpPr>
          <p:spPr>
            <a:xfrm>
              <a:off x="5558250" y="4064610"/>
              <a:ext cx="1818600" cy="159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8"/>
          <p:cNvSpPr txBox="1"/>
          <p:nvPr/>
        </p:nvSpPr>
        <p:spPr>
          <a:xfrm>
            <a:off x="365300" y="89375"/>
            <a:ext cx="59430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4009">
                <a:latin typeface="Calibri"/>
                <a:ea typeface="Calibri"/>
                <a:cs typeface="Calibri"/>
                <a:sym typeface="Calibri"/>
              </a:rPr>
              <a:t>Angular Directives</a:t>
            </a:r>
            <a:endParaRPr sz="1685"/>
          </a:p>
        </p:txBody>
      </p:sp>
      <p:sp>
        <p:nvSpPr>
          <p:cNvPr id="227" name="Google Shape;227;p28"/>
          <p:cNvSpPr txBox="1"/>
          <p:nvPr/>
        </p:nvSpPr>
        <p:spPr>
          <a:xfrm>
            <a:off x="365300" y="828575"/>
            <a:ext cx="8102700" cy="3927600"/>
          </a:xfrm>
          <a:prstGeom prst="rect">
            <a:avLst/>
          </a:prstGeom>
          <a:noFill/>
          <a:ln>
            <a:noFill/>
          </a:ln>
        </p:spPr>
        <p:txBody>
          <a:bodyPr anchorCtr="0" anchor="t" bIns="45700" lIns="91425" spcFirstLastPara="1" rIns="91425" wrap="square" tIns="45700">
            <a:noAutofit/>
          </a:bodyPr>
          <a:lstStyle/>
          <a:p>
            <a:pPr indent="-291920" lvl="0" marL="343080" marR="0" rtl="0" algn="just">
              <a:lnSpc>
                <a:spcPct val="115000"/>
              </a:lnSpc>
              <a:spcBef>
                <a:spcPts val="0"/>
              </a:spcBef>
              <a:spcAft>
                <a:spcPts val="0"/>
              </a:spcAft>
              <a:buClr>
                <a:srgbClr val="000000"/>
              </a:buClr>
              <a:buSzPts val="2000"/>
              <a:buFont typeface="Arial"/>
              <a:buChar char="➢"/>
            </a:pPr>
            <a:r>
              <a:rPr i="1" lang="en-US" sz="2000">
                <a:latin typeface="Calibri"/>
                <a:ea typeface="Calibri"/>
                <a:cs typeface="Calibri"/>
                <a:sym typeface="Calibri"/>
              </a:rPr>
              <a:t>Structural</a:t>
            </a:r>
            <a:r>
              <a:rPr i="1" lang="en-US" sz="2000">
                <a:latin typeface="Calibri"/>
                <a:ea typeface="Calibri"/>
                <a:cs typeface="Calibri"/>
                <a:sym typeface="Calibri"/>
              </a:rPr>
              <a:t> Directives</a:t>
            </a:r>
            <a:r>
              <a:rPr lang="en-US" sz="2000">
                <a:latin typeface="Calibri"/>
                <a:ea typeface="Calibri"/>
                <a:cs typeface="Calibri"/>
                <a:sym typeface="Calibri"/>
              </a:rPr>
              <a:t> - We use these to change the </a:t>
            </a:r>
            <a:r>
              <a:rPr lang="en-US" sz="2000">
                <a:latin typeface="Calibri"/>
                <a:ea typeface="Calibri"/>
                <a:cs typeface="Calibri"/>
                <a:sym typeface="Calibri"/>
              </a:rPr>
              <a:t>structure</a:t>
            </a:r>
            <a:r>
              <a:rPr lang="en-US" sz="2000">
                <a:latin typeface="Calibri"/>
                <a:ea typeface="Calibri"/>
                <a:cs typeface="Calibri"/>
                <a:sym typeface="Calibri"/>
              </a:rPr>
              <a:t> of the DOM by adding or removing nodes and objects. They start with an * sign, for ex</a:t>
            </a:r>
            <a:r>
              <a:rPr lang="en-US" sz="2000">
                <a:latin typeface="Calibri"/>
                <a:ea typeface="Calibri"/>
                <a:cs typeface="Calibri"/>
                <a:sym typeface="Calibri"/>
              </a:rPr>
              <a:t>ample *</a:t>
            </a:r>
            <a:r>
              <a:rPr i="1" lang="en-US" sz="2000">
                <a:latin typeface="Calibri"/>
                <a:ea typeface="Calibri"/>
                <a:cs typeface="Calibri"/>
                <a:sym typeface="Calibri"/>
              </a:rPr>
              <a:t>ngIf</a:t>
            </a:r>
            <a:r>
              <a:rPr lang="en-US" sz="2000">
                <a:latin typeface="Calibri"/>
                <a:ea typeface="Calibri"/>
                <a:cs typeface="Calibri"/>
                <a:sym typeface="Calibri"/>
              </a:rPr>
              <a:t> ,*</a:t>
            </a:r>
            <a:r>
              <a:rPr i="1" lang="en-US" sz="2000">
                <a:latin typeface="Calibri"/>
                <a:ea typeface="Calibri"/>
                <a:cs typeface="Calibri"/>
                <a:sym typeface="Calibri"/>
              </a:rPr>
              <a:t>ngFor and ngSwitch</a:t>
            </a:r>
            <a:r>
              <a:rPr lang="en-US" sz="2000">
                <a:latin typeface="Calibri"/>
                <a:ea typeface="Calibri"/>
                <a:cs typeface="Calibri"/>
                <a:sym typeface="Calibri"/>
              </a:rPr>
              <a:t>.</a:t>
            </a:r>
            <a:endParaRPr sz="2000">
              <a:latin typeface="Calibri"/>
              <a:ea typeface="Calibri"/>
              <a:cs typeface="Calibri"/>
              <a:sym typeface="Calibri"/>
            </a:endParaRPr>
          </a:p>
          <a:p>
            <a:pPr indent="-291920" lvl="0" marL="343080" marR="0" rtl="0" algn="just">
              <a:lnSpc>
                <a:spcPct val="115000"/>
              </a:lnSpc>
              <a:spcBef>
                <a:spcPts val="1000"/>
              </a:spcBef>
              <a:spcAft>
                <a:spcPts val="0"/>
              </a:spcAft>
              <a:buSzPts val="2000"/>
              <a:buFont typeface="Calibri"/>
              <a:buChar char="➢"/>
            </a:pPr>
            <a:r>
              <a:rPr i="1" lang="en-US" sz="2000">
                <a:latin typeface="Calibri"/>
                <a:ea typeface="Calibri"/>
                <a:cs typeface="Calibri"/>
                <a:sym typeface="Calibri"/>
              </a:rPr>
              <a:t>Attribute Directives </a:t>
            </a:r>
            <a:r>
              <a:rPr lang="en-US" sz="2000">
                <a:latin typeface="Calibri"/>
                <a:ea typeface="Calibri"/>
                <a:cs typeface="Calibri"/>
                <a:sym typeface="Calibri"/>
              </a:rPr>
              <a:t>- Unlike the structural directives, attribute directives don't add or remove elements in the DOM. They only change the element they are placed on. Also, these directives don't use a star in front of their names. For example: ngClass and ngStyle.</a:t>
            </a:r>
            <a:endParaRPr sz="2000">
              <a:latin typeface="Calibri"/>
              <a:ea typeface="Calibri"/>
              <a:cs typeface="Calibri"/>
              <a:sym typeface="Calibri"/>
            </a:endParaRPr>
          </a:p>
          <a:p>
            <a:pPr indent="0" lvl="0" marL="914400" rtl="0" algn="just">
              <a:lnSpc>
                <a:spcPct val="115000"/>
              </a:lnSpc>
              <a:spcBef>
                <a:spcPts val="0"/>
              </a:spcBef>
              <a:spcAft>
                <a:spcPts val="0"/>
              </a:spcAft>
              <a:buNone/>
            </a:pPr>
            <a:r>
              <a:t/>
            </a:r>
            <a:endParaRPr sz="20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9"/>
          <p:cNvSpPr txBox="1"/>
          <p:nvPr/>
        </p:nvSpPr>
        <p:spPr>
          <a:xfrm>
            <a:off x="365300" y="89375"/>
            <a:ext cx="59430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4009">
                <a:latin typeface="Calibri"/>
                <a:ea typeface="Calibri"/>
                <a:cs typeface="Calibri"/>
                <a:sym typeface="Calibri"/>
              </a:rPr>
              <a:t>Angular Pipes</a:t>
            </a:r>
            <a:endParaRPr sz="1685"/>
          </a:p>
        </p:txBody>
      </p:sp>
      <p:sp>
        <p:nvSpPr>
          <p:cNvPr id="234" name="Google Shape;234;p29"/>
          <p:cNvSpPr txBox="1"/>
          <p:nvPr/>
        </p:nvSpPr>
        <p:spPr>
          <a:xfrm>
            <a:off x="365300" y="785875"/>
            <a:ext cx="8102700" cy="3927600"/>
          </a:xfrm>
          <a:prstGeom prst="rect">
            <a:avLst/>
          </a:prstGeom>
          <a:noFill/>
          <a:ln>
            <a:noFill/>
          </a:ln>
        </p:spPr>
        <p:txBody>
          <a:bodyPr anchorCtr="0" anchor="t" bIns="45700" lIns="91425" spcFirstLastPara="1" rIns="91425" wrap="square" tIns="45700">
            <a:noAutofit/>
          </a:bodyPr>
          <a:lstStyle/>
          <a:p>
            <a:pPr indent="-291920" lvl="0" marL="343080" marR="0" rtl="0" algn="just">
              <a:lnSpc>
                <a:spcPct val="115000"/>
              </a:lnSpc>
              <a:spcBef>
                <a:spcPts val="0"/>
              </a:spcBef>
              <a:spcAft>
                <a:spcPts val="0"/>
              </a:spcAft>
              <a:buClr>
                <a:srgbClr val="000000"/>
              </a:buClr>
              <a:buSzPts val="2000"/>
              <a:buFont typeface="Arial"/>
              <a:buChar char="➢"/>
            </a:pPr>
            <a:r>
              <a:rPr i="1" lang="en-US" sz="2000">
                <a:latin typeface="Calibri"/>
                <a:ea typeface="Calibri"/>
                <a:cs typeface="Calibri"/>
                <a:sym typeface="Calibri"/>
              </a:rPr>
              <a:t>We use Pipes to transform data in the HTML template. It’s denoted by the symbol “|” (pipe).</a:t>
            </a:r>
            <a:endParaRPr sz="2000">
              <a:latin typeface="Calibri"/>
              <a:ea typeface="Calibri"/>
              <a:cs typeface="Calibri"/>
              <a:sym typeface="Calibri"/>
            </a:endParaRPr>
          </a:p>
          <a:p>
            <a:pPr indent="-291920" lvl="0" marL="34308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Angular has the following built-in pipes.</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lowercase</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uppercase</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date</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currency</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json</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percent</a:t>
            </a:r>
            <a:endParaRPr sz="2000">
              <a:latin typeface="Calibri"/>
              <a:ea typeface="Calibri"/>
              <a:cs typeface="Calibri"/>
              <a:sym typeface="Calibri"/>
            </a:endParaRPr>
          </a:p>
          <a:p>
            <a:pPr indent="-355600" lvl="0" marL="4572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Syntax:</a:t>
            </a:r>
            <a:r>
              <a:rPr b="1" lang="en-US" sz="2000">
                <a:solidFill>
                  <a:srgbClr val="1155CC"/>
                </a:solidFill>
                <a:latin typeface="Calibri"/>
                <a:ea typeface="Calibri"/>
                <a:cs typeface="Calibri"/>
                <a:sym typeface="Calibri"/>
              </a:rPr>
              <a:t>  </a:t>
            </a:r>
            <a:r>
              <a:rPr b="1" lang="en-US" sz="1800">
                <a:solidFill>
                  <a:srgbClr val="1155CC"/>
                </a:solidFill>
                <a:latin typeface="Consolas"/>
                <a:ea typeface="Consolas"/>
                <a:cs typeface="Consolas"/>
                <a:sym typeface="Consolas"/>
              </a:rPr>
              <a:t>{{ tittle | uppercase }}</a:t>
            </a:r>
            <a:endParaRPr b="1" sz="1800">
              <a:solidFill>
                <a:srgbClr val="1155CC"/>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txBox="1"/>
          <p:nvPr/>
        </p:nvSpPr>
        <p:spPr>
          <a:xfrm>
            <a:off x="365300" y="89375"/>
            <a:ext cx="59430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4009">
                <a:latin typeface="Calibri"/>
                <a:ea typeface="Calibri"/>
                <a:cs typeface="Calibri"/>
                <a:sym typeface="Calibri"/>
              </a:rPr>
              <a:t>Angular Forms</a:t>
            </a:r>
            <a:endParaRPr sz="1685"/>
          </a:p>
        </p:txBody>
      </p:sp>
      <p:sp>
        <p:nvSpPr>
          <p:cNvPr id="241" name="Google Shape;241;p30"/>
          <p:cNvSpPr txBox="1"/>
          <p:nvPr/>
        </p:nvSpPr>
        <p:spPr>
          <a:xfrm>
            <a:off x="365300" y="785875"/>
            <a:ext cx="8102700" cy="3927600"/>
          </a:xfrm>
          <a:prstGeom prst="rect">
            <a:avLst/>
          </a:prstGeom>
          <a:noFill/>
          <a:ln>
            <a:noFill/>
          </a:ln>
        </p:spPr>
        <p:txBody>
          <a:bodyPr anchorCtr="0" anchor="t" bIns="45700" lIns="91425" spcFirstLastPara="1" rIns="91425" wrap="square" tIns="45700">
            <a:noAutofit/>
          </a:bodyPr>
          <a:lstStyle/>
          <a:p>
            <a:pPr indent="-291920" lvl="0" marL="343080" marR="0" rtl="0" algn="just">
              <a:lnSpc>
                <a:spcPct val="115000"/>
              </a:lnSpc>
              <a:spcBef>
                <a:spcPts val="0"/>
              </a:spcBef>
              <a:spcAft>
                <a:spcPts val="0"/>
              </a:spcAft>
              <a:buClr>
                <a:srgbClr val="000000"/>
              </a:buClr>
              <a:buSzPts val="2000"/>
              <a:buFont typeface="Arial"/>
              <a:buChar char="➢"/>
            </a:pPr>
            <a:r>
              <a:rPr i="1" lang="en-US" sz="2000">
                <a:latin typeface="Calibri"/>
                <a:ea typeface="Calibri"/>
                <a:cs typeface="Calibri"/>
                <a:sym typeface="Calibri"/>
              </a:rPr>
              <a:t>We use Forms to handle the user’s input.</a:t>
            </a:r>
            <a:endParaRPr sz="2000">
              <a:latin typeface="Calibri"/>
              <a:ea typeface="Calibri"/>
              <a:cs typeface="Calibri"/>
              <a:sym typeface="Calibri"/>
            </a:endParaRPr>
          </a:p>
          <a:p>
            <a:pPr indent="-291920" lvl="0" marL="34308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There are two forms types in Angular:</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Template-driven forms</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Model-driven forms  </a:t>
            </a:r>
            <a:endParaRPr sz="2000">
              <a:latin typeface="Calibri"/>
              <a:ea typeface="Calibri"/>
              <a:cs typeface="Calibri"/>
              <a:sym typeface="Calibri"/>
            </a:endParaRPr>
          </a:p>
          <a:p>
            <a:pPr indent="-355600" lvl="0" marL="4572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With a </a:t>
            </a:r>
            <a:r>
              <a:rPr i="1" lang="en-US" sz="2000">
                <a:latin typeface="Calibri"/>
                <a:ea typeface="Calibri"/>
                <a:cs typeface="Calibri"/>
                <a:sym typeface="Calibri"/>
              </a:rPr>
              <a:t>template-driven</a:t>
            </a:r>
            <a:r>
              <a:rPr lang="en-US" sz="2000">
                <a:latin typeface="Calibri"/>
                <a:ea typeface="Calibri"/>
                <a:cs typeface="Calibri"/>
                <a:sym typeface="Calibri"/>
              </a:rPr>
              <a:t> form, most of the work is done in the template whereas with the model-driven, most of the work is done in the component class (.ts file) </a:t>
            </a:r>
            <a:endParaRPr b="1" sz="1800">
              <a:solidFill>
                <a:srgbClr val="1155CC"/>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1"/>
          <p:cNvSpPr txBox="1"/>
          <p:nvPr/>
        </p:nvSpPr>
        <p:spPr>
          <a:xfrm>
            <a:off x="365300" y="89375"/>
            <a:ext cx="59430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4009">
                <a:latin typeface="Calibri"/>
                <a:ea typeface="Calibri"/>
                <a:cs typeface="Calibri"/>
                <a:sym typeface="Calibri"/>
              </a:rPr>
              <a:t>Angular Routing</a:t>
            </a:r>
            <a:endParaRPr sz="1685"/>
          </a:p>
        </p:txBody>
      </p:sp>
      <p:sp>
        <p:nvSpPr>
          <p:cNvPr id="248" name="Google Shape;248;p31"/>
          <p:cNvSpPr txBox="1"/>
          <p:nvPr/>
        </p:nvSpPr>
        <p:spPr>
          <a:xfrm>
            <a:off x="365300" y="785875"/>
            <a:ext cx="8102700" cy="3927600"/>
          </a:xfrm>
          <a:prstGeom prst="rect">
            <a:avLst/>
          </a:prstGeom>
          <a:noFill/>
          <a:ln>
            <a:noFill/>
          </a:ln>
        </p:spPr>
        <p:txBody>
          <a:bodyPr anchorCtr="0" anchor="t" bIns="45700" lIns="91425" spcFirstLastPara="1" rIns="91425" wrap="square" tIns="45700">
            <a:noAutofit/>
          </a:bodyPr>
          <a:lstStyle/>
          <a:p>
            <a:pPr indent="-291920" lvl="0" marL="343080" marR="0" rtl="0" algn="just">
              <a:lnSpc>
                <a:spcPct val="115000"/>
              </a:lnSpc>
              <a:spcBef>
                <a:spcPts val="0"/>
              </a:spcBef>
              <a:spcAft>
                <a:spcPts val="0"/>
              </a:spcAft>
              <a:buClr>
                <a:srgbClr val="000000"/>
              </a:buClr>
              <a:buSzPts val="2000"/>
              <a:buFont typeface="Arial"/>
              <a:buChar char="➢"/>
            </a:pPr>
            <a:r>
              <a:rPr i="1" lang="en-US" sz="2000">
                <a:latin typeface="Calibri"/>
                <a:ea typeface="Calibri"/>
                <a:cs typeface="Calibri"/>
                <a:sym typeface="Calibri"/>
              </a:rPr>
              <a:t>We use Pipes to transform data in the HTML template. It’s denoted by the symbol “|” (pipe).</a:t>
            </a:r>
            <a:endParaRPr sz="2000">
              <a:latin typeface="Calibri"/>
              <a:ea typeface="Calibri"/>
              <a:cs typeface="Calibri"/>
              <a:sym typeface="Calibri"/>
            </a:endParaRPr>
          </a:p>
          <a:p>
            <a:pPr indent="-291920" lvl="0" marL="34308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Angular has the following built-in pipes.</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lowercase</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uppercase</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date</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currency</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json</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percent</a:t>
            </a:r>
            <a:endParaRPr sz="2000">
              <a:latin typeface="Calibri"/>
              <a:ea typeface="Calibri"/>
              <a:cs typeface="Calibri"/>
              <a:sym typeface="Calibri"/>
            </a:endParaRPr>
          </a:p>
          <a:p>
            <a:pPr indent="-355600" lvl="0" marL="4572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Syntax:</a:t>
            </a:r>
            <a:r>
              <a:rPr b="1" lang="en-US" sz="2000">
                <a:solidFill>
                  <a:srgbClr val="1155CC"/>
                </a:solidFill>
                <a:latin typeface="Calibri"/>
                <a:ea typeface="Calibri"/>
                <a:cs typeface="Calibri"/>
                <a:sym typeface="Calibri"/>
              </a:rPr>
              <a:t>  </a:t>
            </a:r>
            <a:r>
              <a:rPr b="1" lang="en-US" sz="1800">
                <a:solidFill>
                  <a:srgbClr val="1155CC"/>
                </a:solidFill>
                <a:latin typeface="Consolas"/>
                <a:ea typeface="Consolas"/>
                <a:cs typeface="Consolas"/>
                <a:sym typeface="Consolas"/>
              </a:rPr>
              <a:t>{{ tittle | uppercase }}</a:t>
            </a:r>
            <a:endParaRPr b="1" sz="1800">
              <a:solidFill>
                <a:srgbClr val="1155CC"/>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2"/>
          <p:cNvSpPr txBox="1"/>
          <p:nvPr/>
        </p:nvSpPr>
        <p:spPr>
          <a:xfrm>
            <a:off x="365300" y="89375"/>
            <a:ext cx="59430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4009">
                <a:latin typeface="Calibri"/>
                <a:ea typeface="Calibri"/>
                <a:cs typeface="Calibri"/>
                <a:sym typeface="Calibri"/>
              </a:rPr>
              <a:t>Angular HTTP Client</a:t>
            </a:r>
            <a:endParaRPr sz="1685"/>
          </a:p>
        </p:txBody>
      </p:sp>
      <p:sp>
        <p:nvSpPr>
          <p:cNvPr id="255" name="Google Shape;255;p32"/>
          <p:cNvSpPr txBox="1"/>
          <p:nvPr/>
        </p:nvSpPr>
        <p:spPr>
          <a:xfrm>
            <a:off x="365300" y="785875"/>
            <a:ext cx="8102700" cy="3927600"/>
          </a:xfrm>
          <a:prstGeom prst="rect">
            <a:avLst/>
          </a:prstGeom>
          <a:noFill/>
          <a:ln>
            <a:noFill/>
          </a:ln>
        </p:spPr>
        <p:txBody>
          <a:bodyPr anchorCtr="0" anchor="t" bIns="45700" lIns="91425" spcFirstLastPara="1" rIns="91425" wrap="square" tIns="45700">
            <a:noAutofit/>
          </a:bodyPr>
          <a:lstStyle/>
          <a:p>
            <a:pPr indent="-291920" lvl="0" marL="343080" marR="0" rtl="0" algn="just">
              <a:lnSpc>
                <a:spcPct val="115000"/>
              </a:lnSpc>
              <a:spcBef>
                <a:spcPts val="0"/>
              </a:spcBef>
              <a:spcAft>
                <a:spcPts val="0"/>
              </a:spcAft>
              <a:buClr>
                <a:srgbClr val="000000"/>
              </a:buClr>
              <a:buSzPts val="2000"/>
              <a:buFont typeface="Arial"/>
              <a:buChar char="➢"/>
            </a:pPr>
            <a:r>
              <a:rPr i="1" lang="en-US" sz="2000">
                <a:latin typeface="Calibri"/>
                <a:ea typeface="Calibri"/>
                <a:cs typeface="Calibri"/>
                <a:sym typeface="Calibri"/>
              </a:rPr>
              <a:t>We use Pipes to transform data in the HTML template. It’s denoted by the symbol “|” (pipe).</a:t>
            </a:r>
            <a:endParaRPr sz="2000">
              <a:latin typeface="Calibri"/>
              <a:ea typeface="Calibri"/>
              <a:cs typeface="Calibri"/>
              <a:sym typeface="Calibri"/>
            </a:endParaRPr>
          </a:p>
          <a:p>
            <a:pPr indent="-291920" lvl="0" marL="34308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Angular has the following built-in pipes.</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lowercase</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uppercase</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date</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currency</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json</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percent</a:t>
            </a:r>
            <a:endParaRPr sz="2000">
              <a:latin typeface="Calibri"/>
              <a:ea typeface="Calibri"/>
              <a:cs typeface="Calibri"/>
              <a:sym typeface="Calibri"/>
            </a:endParaRPr>
          </a:p>
          <a:p>
            <a:pPr indent="-355600" lvl="0" marL="4572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Syntax:</a:t>
            </a:r>
            <a:r>
              <a:rPr b="1" lang="en-US" sz="2000">
                <a:solidFill>
                  <a:srgbClr val="1155CC"/>
                </a:solidFill>
                <a:latin typeface="Calibri"/>
                <a:ea typeface="Calibri"/>
                <a:cs typeface="Calibri"/>
                <a:sym typeface="Calibri"/>
              </a:rPr>
              <a:t>  </a:t>
            </a:r>
            <a:r>
              <a:rPr b="1" lang="en-US" sz="1800">
                <a:solidFill>
                  <a:srgbClr val="1155CC"/>
                </a:solidFill>
                <a:latin typeface="Consolas"/>
                <a:ea typeface="Consolas"/>
                <a:cs typeface="Consolas"/>
                <a:sym typeface="Consolas"/>
              </a:rPr>
              <a:t>{{ tittle | uppercase }}</a:t>
            </a:r>
            <a:endParaRPr b="1" sz="1800">
              <a:solidFill>
                <a:srgbClr val="1155CC"/>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3"/>
          <p:cNvSpPr txBox="1"/>
          <p:nvPr/>
        </p:nvSpPr>
        <p:spPr>
          <a:xfrm>
            <a:off x="365300" y="89375"/>
            <a:ext cx="59430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4009">
                <a:latin typeface="Calibri"/>
                <a:ea typeface="Calibri"/>
                <a:cs typeface="Calibri"/>
                <a:sym typeface="Calibri"/>
              </a:rPr>
              <a:t>Angular Services</a:t>
            </a:r>
            <a:endParaRPr sz="1685"/>
          </a:p>
        </p:txBody>
      </p:sp>
      <p:sp>
        <p:nvSpPr>
          <p:cNvPr id="262" name="Google Shape;262;p33"/>
          <p:cNvSpPr txBox="1"/>
          <p:nvPr/>
        </p:nvSpPr>
        <p:spPr>
          <a:xfrm>
            <a:off x="365300" y="785875"/>
            <a:ext cx="8102700" cy="3927600"/>
          </a:xfrm>
          <a:prstGeom prst="rect">
            <a:avLst/>
          </a:prstGeom>
          <a:noFill/>
          <a:ln>
            <a:noFill/>
          </a:ln>
        </p:spPr>
        <p:txBody>
          <a:bodyPr anchorCtr="0" anchor="t" bIns="45700" lIns="91425" spcFirstLastPara="1" rIns="91425" wrap="square" tIns="45700">
            <a:noAutofit/>
          </a:bodyPr>
          <a:lstStyle/>
          <a:p>
            <a:pPr indent="-291920" lvl="0" marL="343080" marR="0" rtl="0" algn="just">
              <a:lnSpc>
                <a:spcPct val="115000"/>
              </a:lnSpc>
              <a:spcBef>
                <a:spcPts val="0"/>
              </a:spcBef>
              <a:spcAft>
                <a:spcPts val="0"/>
              </a:spcAft>
              <a:buClr>
                <a:srgbClr val="000000"/>
              </a:buClr>
              <a:buSzPts val="2000"/>
              <a:buFont typeface="Arial"/>
              <a:buChar char="➢"/>
            </a:pPr>
            <a:r>
              <a:rPr i="1" lang="en-US" sz="2000">
                <a:latin typeface="Calibri"/>
                <a:ea typeface="Calibri"/>
                <a:cs typeface="Calibri"/>
                <a:sym typeface="Calibri"/>
              </a:rPr>
              <a:t>We use Pipes to transform data in the HTML template. It’s denoted by the symbol “|” (pipe).</a:t>
            </a:r>
            <a:endParaRPr sz="2000">
              <a:latin typeface="Calibri"/>
              <a:ea typeface="Calibri"/>
              <a:cs typeface="Calibri"/>
              <a:sym typeface="Calibri"/>
            </a:endParaRPr>
          </a:p>
          <a:p>
            <a:pPr indent="-291920" lvl="0" marL="34308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Angular has the following built-in pipes.</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lowercase</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uppercase</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date</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currency</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json</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percent</a:t>
            </a:r>
            <a:endParaRPr sz="2000">
              <a:latin typeface="Calibri"/>
              <a:ea typeface="Calibri"/>
              <a:cs typeface="Calibri"/>
              <a:sym typeface="Calibri"/>
            </a:endParaRPr>
          </a:p>
          <a:p>
            <a:pPr indent="-355600" lvl="0" marL="4572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Syntax:</a:t>
            </a:r>
            <a:r>
              <a:rPr b="1" lang="en-US" sz="2000">
                <a:solidFill>
                  <a:srgbClr val="1155CC"/>
                </a:solidFill>
                <a:latin typeface="Calibri"/>
                <a:ea typeface="Calibri"/>
                <a:cs typeface="Calibri"/>
                <a:sym typeface="Calibri"/>
              </a:rPr>
              <a:t>  </a:t>
            </a:r>
            <a:r>
              <a:rPr b="1" lang="en-US" sz="1800">
                <a:solidFill>
                  <a:srgbClr val="1155CC"/>
                </a:solidFill>
                <a:latin typeface="Consolas"/>
                <a:ea typeface="Consolas"/>
                <a:cs typeface="Consolas"/>
                <a:sym typeface="Consolas"/>
              </a:rPr>
              <a:t>{{ tittle | uppercase }}</a:t>
            </a:r>
            <a:endParaRPr b="1" sz="1800">
              <a:solidFill>
                <a:srgbClr val="1155CC"/>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4"/>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Install</a:t>
            </a:r>
            <a:endParaRPr/>
          </a:p>
        </p:txBody>
      </p:sp>
      <p:sp>
        <p:nvSpPr>
          <p:cNvPr id="268" name="Google Shape;268;p34"/>
          <p:cNvSpPr txBox="1"/>
          <p:nvPr>
            <p:ph idx="1" type="body"/>
          </p:nvPr>
        </p:nvSpPr>
        <p:spPr>
          <a:xfrm>
            <a:off x="76200" y="742950"/>
            <a:ext cx="8839200" cy="3927873"/>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lang="en-US"/>
              <a:t>Install Node.js</a:t>
            </a:r>
            <a:endParaRPr/>
          </a:p>
          <a:p>
            <a:pPr indent="-285750" lvl="1" marL="742950" rtl="0" algn="l">
              <a:spcBef>
                <a:spcPts val="434"/>
              </a:spcBef>
              <a:spcAft>
                <a:spcPts val="0"/>
              </a:spcAft>
              <a:buClr>
                <a:schemeClr val="dk1"/>
              </a:buClr>
              <a:buSzPct val="100000"/>
              <a:buChar char="–"/>
            </a:pPr>
            <a:r>
              <a:rPr lang="en-US"/>
              <a:t>https://nodejs.org/en/</a:t>
            </a:r>
            <a:endParaRPr/>
          </a:p>
          <a:p>
            <a:pPr indent="-342900" lvl="0" marL="342900" rtl="0" algn="l">
              <a:spcBef>
                <a:spcPts val="496"/>
              </a:spcBef>
              <a:spcAft>
                <a:spcPts val="0"/>
              </a:spcAft>
              <a:buClr>
                <a:schemeClr val="dk1"/>
              </a:buClr>
              <a:buSzPct val="100000"/>
              <a:buChar char="•"/>
            </a:pPr>
            <a:r>
              <a:rPr lang="en-US"/>
              <a:t>Update npm</a:t>
            </a:r>
            <a:endParaRPr/>
          </a:p>
          <a:p>
            <a:pPr indent="-285750" lvl="1" marL="742950" rtl="0" algn="l">
              <a:spcBef>
                <a:spcPts val="434"/>
              </a:spcBef>
              <a:spcAft>
                <a:spcPts val="0"/>
              </a:spcAft>
              <a:buClr>
                <a:schemeClr val="dk1"/>
              </a:buClr>
              <a:buSzPct val="100000"/>
              <a:buChar char="–"/>
            </a:pPr>
            <a:r>
              <a:rPr lang="en-US"/>
              <a:t>npm install npm@latest –g</a:t>
            </a:r>
            <a:endParaRPr/>
          </a:p>
          <a:p>
            <a:pPr indent="-285750" lvl="1" marL="742950" rtl="0" algn="l">
              <a:spcBef>
                <a:spcPts val="434"/>
              </a:spcBef>
              <a:spcAft>
                <a:spcPts val="0"/>
              </a:spcAft>
              <a:buClr>
                <a:schemeClr val="dk1"/>
              </a:buClr>
              <a:buSzPct val="100000"/>
              <a:buChar char="–"/>
            </a:pPr>
            <a:r>
              <a:rPr lang="en-US"/>
              <a:t>npm i -g npm</a:t>
            </a:r>
            <a:endParaRPr/>
          </a:p>
          <a:p>
            <a:pPr indent="-342900" lvl="0" marL="342900" rtl="0" algn="l">
              <a:spcBef>
                <a:spcPts val="496"/>
              </a:spcBef>
              <a:spcAft>
                <a:spcPts val="0"/>
              </a:spcAft>
              <a:buClr>
                <a:schemeClr val="dk1"/>
              </a:buClr>
              <a:buSzPct val="100000"/>
              <a:buChar char="•"/>
            </a:pPr>
            <a:r>
              <a:rPr lang="en-US"/>
              <a:t>Install Angular CLI</a:t>
            </a:r>
            <a:endParaRPr/>
          </a:p>
          <a:p>
            <a:pPr indent="-285750" lvl="1" marL="742950" rtl="0" algn="l">
              <a:spcBef>
                <a:spcPts val="434"/>
              </a:spcBef>
              <a:spcAft>
                <a:spcPts val="0"/>
              </a:spcAft>
              <a:buClr>
                <a:schemeClr val="dk1"/>
              </a:buClr>
              <a:buSzPct val="100000"/>
              <a:buChar char="–"/>
            </a:pPr>
            <a:r>
              <a:rPr lang="en-US"/>
              <a:t>npm install –g @angular/cli</a:t>
            </a:r>
            <a:endParaRPr/>
          </a:p>
          <a:p>
            <a:pPr indent="-285750" lvl="1" marL="742950" rtl="0" algn="l">
              <a:spcBef>
                <a:spcPts val="434"/>
              </a:spcBef>
              <a:spcAft>
                <a:spcPts val="0"/>
              </a:spcAft>
              <a:buClr>
                <a:schemeClr val="dk1"/>
              </a:buClr>
              <a:buSzPct val="100000"/>
              <a:buChar char="–"/>
            </a:pPr>
            <a:r>
              <a:rPr lang="en-US"/>
              <a:t>npm uninstall -g @angular/cli</a:t>
            </a:r>
            <a:endParaRPr/>
          </a:p>
          <a:p>
            <a:pPr indent="-342900" lvl="0" marL="342900" rtl="0" algn="l">
              <a:spcBef>
                <a:spcPts val="496"/>
              </a:spcBef>
              <a:spcAft>
                <a:spcPts val="0"/>
              </a:spcAft>
              <a:buClr>
                <a:schemeClr val="dk1"/>
              </a:buClr>
              <a:buSzPct val="100000"/>
              <a:buChar char="•"/>
            </a:pPr>
            <a:r>
              <a:rPr lang="en-US"/>
              <a:t>Update dependencies</a:t>
            </a:r>
            <a:endParaRPr/>
          </a:p>
          <a:p>
            <a:pPr indent="-285750" lvl="1" marL="742950" rtl="0" algn="l">
              <a:spcBef>
                <a:spcPts val="434"/>
              </a:spcBef>
              <a:spcAft>
                <a:spcPts val="0"/>
              </a:spcAft>
              <a:buClr>
                <a:schemeClr val="dk1"/>
              </a:buClr>
              <a:buSzPct val="100000"/>
              <a:buChar char="–"/>
            </a:pPr>
            <a:r>
              <a:rPr lang="en-US"/>
              <a:t>npm install -g npm-check-updates</a:t>
            </a:r>
            <a:endParaRPr/>
          </a:p>
          <a:p>
            <a:pPr indent="-285750" lvl="1" marL="742950" rtl="0" algn="l">
              <a:spcBef>
                <a:spcPts val="434"/>
              </a:spcBef>
              <a:spcAft>
                <a:spcPts val="0"/>
              </a:spcAft>
              <a:buClr>
                <a:schemeClr val="dk1"/>
              </a:buClr>
              <a:buSzPct val="100000"/>
              <a:buChar char="–"/>
            </a:pPr>
            <a:r>
              <a:rPr lang="en-US"/>
              <a:t>ncu -a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Hello World</a:t>
            </a:r>
            <a:endParaRPr/>
          </a:p>
        </p:txBody>
      </p:sp>
      <p:sp>
        <p:nvSpPr>
          <p:cNvPr id="274" name="Google Shape;274;p35"/>
          <p:cNvSpPr/>
          <p:nvPr/>
        </p:nvSpPr>
        <p:spPr>
          <a:xfrm>
            <a:off x="602529" y="1279166"/>
            <a:ext cx="3282373" cy="92333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Calibri"/>
                <a:ea typeface="Calibri"/>
                <a:cs typeface="Calibri"/>
                <a:sym typeface="Calibri"/>
              </a:rPr>
              <a:t>ng new my-dream-app</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cd my-dream-app</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ng serve</a:t>
            </a:r>
            <a:endParaRPr/>
          </a:p>
        </p:txBody>
      </p:sp>
      <p:sp>
        <p:nvSpPr>
          <p:cNvPr id="275" name="Google Shape;275;p35"/>
          <p:cNvSpPr/>
          <p:nvPr/>
        </p:nvSpPr>
        <p:spPr>
          <a:xfrm>
            <a:off x="609600" y="971550"/>
            <a:ext cx="3275303"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Command</a:t>
            </a:r>
            <a:endParaRPr/>
          </a:p>
        </p:txBody>
      </p:sp>
      <p:pic>
        <p:nvPicPr>
          <p:cNvPr id="276" name="Google Shape;276;p35"/>
          <p:cNvPicPr preferRelativeResize="0"/>
          <p:nvPr/>
        </p:nvPicPr>
        <p:blipFill rotWithShape="1">
          <a:blip r:embed="rId3">
            <a:alphaModFix/>
          </a:blip>
          <a:srcRect b="0" l="0" r="0" t="0"/>
          <a:stretch/>
        </p:blipFill>
        <p:spPr>
          <a:xfrm>
            <a:off x="5105400" y="971550"/>
            <a:ext cx="2837073" cy="327556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9"/>
          <p:cNvSpPr txBox="1"/>
          <p:nvPr/>
        </p:nvSpPr>
        <p:spPr>
          <a:xfrm>
            <a:off x="365300" y="89375"/>
            <a:ext cx="40236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4009">
                <a:latin typeface="Calibri"/>
                <a:ea typeface="Calibri"/>
                <a:cs typeface="Calibri"/>
                <a:sym typeface="Calibri"/>
              </a:rPr>
              <a:t>Software Required</a:t>
            </a:r>
            <a:endParaRPr sz="1685"/>
          </a:p>
        </p:txBody>
      </p:sp>
      <p:sp>
        <p:nvSpPr>
          <p:cNvPr id="76" name="Google Shape;76;p9"/>
          <p:cNvSpPr txBox="1"/>
          <p:nvPr/>
        </p:nvSpPr>
        <p:spPr>
          <a:xfrm>
            <a:off x="365300" y="866925"/>
            <a:ext cx="8102700" cy="3664500"/>
          </a:xfrm>
          <a:prstGeom prst="rect">
            <a:avLst/>
          </a:prstGeom>
          <a:noFill/>
          <a:ln>
            <a:noFill/>
          </a:ln>
        </p:spPr>
        <p:txBody>
          <a:bodyPr anchorCtr="0" anchor="t" bIns="45700" lIns="91425" spcFirstLastPara="1" rIns="91425" wrap="square" tIns="45700">
            <a:noAutofit/>
          </a:bodyPr>
          <a:lstStyle/>
          <a:p>
            <a:pPr indent="-291920" lvl="0" marL="343080" marR="0" rtl="0" algn="just">
              <a:lnSpc>
                <a:spcPct val="115000"/>
              </a:lnSpc>
              <a:spcBef>
                <a:spcPts val="0"/>
              </a:spcBef>
              <a:spcAft>
                <a:spcPts val="0"/>
              </a:spcAft>
              <a:buClr>
                <a:srgbClr val="000000"/>
              </a:buClr>
              <a:buSzPts val="2000"/>
              <a:buFont typeface="Arial"/>
              <a:buChar char="➢"/>
            </a:pPr>
            <a:r>
              <a:rPr i="1" lang="en-US" sz="2000">
                <a:latin typeface="Calibri"/>
                <a:ea typeface="Calibri"/>
                <a:cs typeface="Calibri"/>
                <a:sym typeface="Calibri"/>
              </a:rPr>
              <a:t>NodeJS</a:t>
            </a:r>
            <a:r>
              <a:rPr lang="en-US" sz="2000">
                <a:latin typeface="Calibri"/>
                <a:ea typeface="Calibri"/>
                <a:cs typeface="Calibri"/>
                <a:sym typeface="Calibri"/>
              </a:rPr>
              <a:t> - It is a platform that allows us to run Javascript on our computer</a:t>
            </a:r>
            <a:r>
              <a:rPr lang="en-US" sz="2000">
                <a:latin typeface="Calibri"/>
                <a:ea typeface="Calibri"/>
                <a:cs typeface="Calibri"/>
                <a:sym typeface="Calibri"/>
              </a:rPr>
              <a:t>.</a:t>
            </a:r>
            <a:endParaRPr sz="2000">
              <a:solidFill>
                <a:schemeClr val="dk1"/>
              </a:solidFill>
              <a:latin typeface="Calibri"/>
              <a:ea typeface="Calibri"/>
              <a:cs typeface="Calibri"/>
              <a:sym typeface="Calibri"/>
            </a:endParaRPr>
          </a:p>
          <a:p>
            <a:pPr indent="-355600" lvl="1" marL="914400" rtl="0" algn="just">
              <a:lnSpc>
                <a:spcPct val="115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Javascript is a programming language originally created to run inside browsers.</a:t>
            </a:r>
            <a:endParaRPr sz="2000">
              <a:solidFill>
                <a:schemeClr val="dk1"/>
              </a:solidFill>
              <a:latin typeface="Calibri"/>
              <a:ea typeface="Calibri"/>
              <a:cs typeface="Calibri"/>
              <a:sym typeface="Calibri"/>
            </a:endParaRPr>
          </a:p>
          <a:p>
            <a:pPr indent="-291920" lvl="0" marL="343080" rtl="0" algn="just">
              <a:lnSpc>
                <a:spcPct val="115000"/>
              </a:lnSpc>
              <a:spcBef>
                <a:spcPts val="0"/>
              </a:spcBef>
              <a:spcAft>
                <a:spcPts val="0"/>
              </a:spcAft>
              <a:buClr>
                <a:schemeClr val="dk1"/>
              </a:buClr>
              <a:buSzPts val="2000"/>
              <a:buFont typeface="Calibri"/>
              <a:buChar char="➢"/>
            </a:pPr>
            <a:r>
              <a:rPr i="1" lang="en-US" sz="2000">
                <a:solidFill>
                  <a:schemeClr val="dk1"/>
                </a:solidFill>
                <a:latin typeface="Calibri"/>
                <a:ea typeface="Calibri"/>
                <a:cs typeface="Calibri"/>
                <a:sym typeface="Calibri"/>
              </a:rPr>
              <a:t>NPM</a:t>
            </a:r>
            <a:r>
              <a:rPr lang="en-US" sz="2000">
                <a:solidFill>
                  <a:schemeClr val="dk1"/>
                </a:solidFill>
                <a:latin typeface="Calibri"/>
                <a:ea typeface="Calibri"/>
                <a:cs typeface="Calibri"/>
                <a:sym typeface="Calibri"/>
              </a:rPr>
              <a:t> - It stands for Node Package Manager. </a:t>
            </a:r>
            <a:endParaRPr sz="2000">
              <a:solidFill>
                <a:schemeClr val="dk1"/>
              </a:solidFill>
              <a:latin typeface="Calibri"/>
              <a:ea typeface="Calibri"/>
              <a:cs typeface="Calibri"/>
              <a:sym typeface="Calibri"/>
            </a:endParaRPr>
          </a:p>
          <a:p>
            <a:pPr indent="-355600" lvl="1" marL="914400" rtl="0" algn="just">
              <a:lnSpc>
                <a:spcPct val="115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NPM is automatically installed with NodeJS. </a:t>
            </a:r>
            <a:endParaRPr sz="2000">
              <a:solidFill>
                <a:schemeClr val="dk1"/>
              </a:solidFill>
              <a:latin typeface="Calibri"/>
              <a:ea typeface="Calibri"/>
              <a:cs typeface="Calibri"/>
              <a:sym typeface="Calibri"/>
            </a:endParaRPr>
          </a:p>
          <a:p>
            <a:pPr indent="-355600" lvl="1" marL="914400" rtl="0" algn="just">
              <a:lnSpc>
                <a:spcPct val="115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It allows users to consume and distribute Javascript libraries from a remote repository. (</a:t>
            </a:r>
            <a:r>
              <a:rPr lang="en-US" sz="2000" u="sng">
                <a:solidFill>
                  <a:schemeClr val="hlink"/>
                </a:solidFill>
                <a:latin typeface="Calibri"/>
                <a:ea typeface="Calibri"/>
                <a:cs typeface="Calibri"/>
                <a:sym typeface="Calibri"/>
                <a:hlinkClick r:id="rId3"/>
              </a:rPr>
              <a:t>https://www.npmjs.com/</a:t>
            </a:r>
            <a:r>
              <a:rPr lang="en-US" sz="2000">
                <a:solidFill>
                  <a:schemeClr val="dk1"/>
                </a:solidFill>
                <a:latin typeface="Calibri"/>
                <a:ea typeface="Calibri"/>
                <a:cs typeface="Calibri"/>
                <a:sym typeface="Calibri"/>
              </a:rPr>
              <a:t>)</a:t>
            </a:r>
            <a:endParaRPr sz="2000">
              <a:latin typeface="Calibri"/>
              <a:ea typeface="Calibri"/>
              <a:cs typeface="Calibri"/>
              <a:sym typeface="Calibri"/>
            </a:endParaRPr>
          </a:p>
          <a:p>
            <a:pPr indent="-291920" lvl="0" marL="343080" marR="0" rtl="0" algn="just">
              <a:lnSpc>
                <a:spcPct val="115000"/>
              </a:lnSpc>
              <a:spcBef>
                <a:spcPts val="0"/>
              </a:spcBef>
              <a:spcAft>
                <a:spcPts val="0"/>
              </a:spcAft>
              <a:buSzPts val="2000"/>
              <a:buFont typeface="Calibri"/>
              <a:buChar char="➢"/>
            </a:pPr>
            <a:r>
              <a:rPr i="1" lang="en-US" sz="2000">
                <a:latin typeface="Calibri"/>
                <a:ea typeface="Calibri"/>
                <a:cs typeface="Calibri"/>
                <a:sym typeface="Calibri"/>
              </a:rPr>
              <a:t>Angular CLI</a:t>
            </a:r>
            <a:r>
              <a:rPr lang="en-US" sz="2000">
                <a:latin typeface="Calibri"/>
                <a:ea typeface="Calibri"/>
                <a:cs typeface="Calibri"/>
                <a:sym typeface="Calibri"/>
              </a:rPr>
              <a:t> - It </a:t>
            </a:r>
            <a:r>
              <a:rPr lang="en-US" sz="2000">
                <a:latin typeface="Calibri"/>
                <a:ea typeface="Calibri"/>
                <a:cs typeface="Calibri"/>
                <a:sym typeface="Calibri"/>
              </a:rPr>
              <a:t>is a command-line interface tool used to initialize, develop, scaffold, and maintain Angular applications.</a:t>
            </a:r>
            <a:endParaRPr sz="2000">
              <a:latin typeface="Calibri"/>
              <a:ea typeface="Calibri"/>
              <a:cs typeface="Calibri"/>
              <a:sym typeface="Calibri"/>
            </a:endParaRPr>
          </a:p>
          <a:p>
            <a:pPr indent="-291920" lvl="0" marL="343080" marR="0" rtl="0" algn="just">
              <a:lnSpc>
                <a:spcPct val="115000"/>
              </a:lnSpc>
              <a:spcBef>
                <a:spcPts val="0"/>
              </a:spcBef>
              <a:spcAft>
                <a:spcPts val="0"/>
              </a:spcAft>
              <a:buSzPts val="2000"/>
              <a:buFont typeface="Calibri"/>
              <a:buChar char="➢"/>
            </a:pPr>
            <a:r>
              <a:rPr i="1" lang="en-US" sz="2000">
                <a:latin typeface="Calibri"/>
                <a:ea typeface="Calibri"/>
                <a:cs typeface="Calibri"/>
                <a:sym typeface="Calibri"/>
              </a:rPr>
              <a:t>Visual Studio Code (VSC) </a:t>
            </a:r>
            <a:r>
              <a:rPr lang="en-US" sz="2000">
                <a:latin typeface="Calibri"/>
                <a:ea typeface="Calibri"/>
                <a:cs typeface="Calibri"/>
                <a:sym typeface="Calibri"/>
              </a:rPr>
              <a:t>- It is a source code editor.</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6"/>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TypeScript Version Error</a:t>
            </a:r>
            <a:endParaRPr/>
          </a:p>
        </p:txBody>
      </p:sp>
      <p:pic>
        <p:nvPicPr>
          <p:cNvPr id="282" name="Google Shape;282;p36"/>
          <p:cNvPicPr preferRelativeResize="0"/>
          <p:nvPr/>
        </p:nvPicPr>
        <p:blipFill rotWithShape="1">
          <a:blip r:embed="rId3">
            <a:alphaModFix/>
          </a:blip>
          <a:srcRect b="0" l="0" r="0" t="0"/>
          <a:stretch/>
        </p:blipFill>
        <p:spPr>
          <a:xfrm>
            <a:off x="103952" y="895350"/>
            <a:ext cx="6144448" cy="2576486"/>
          </a:xfrm>
          <a:prstGeom prst="rect">
            <a:avLst/>
          </a:prstGeom>
          <a:noFill/>
          <a:ln>
            <a:noFill/>
          </a:ln>
        </p:spPr>
      </p:pic>
      <p:sp>
        <p:nvSpPr>
          <p:cNvPr id="283" name="Google Shape;283;p36"/>
          <p:cNvSpPr/>
          <p:nvPr/>
        </p:nvSpPr>
        <p:spPr>
          <a:xfrm>
            <a:off x="103952" y="3638550"/>
            <a:ext cx="6220648"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Check </a:t>
            </a:r>
            <a:r>
              <a:rPr lang="en-US" sz="1800" u="sng">
                <a:solidFill>
                  <a:schemeClr val="hlink"/>
                </a:solidFill>
                <a:latin typeface="Calibri"/>
                <a:ea typeface="Calibri"/>
                <a:cs typeface="Calibri"/>
                <a:sym typeface="Calibri"/>
                <a:hlinkClick r:id="rId4"/>
              </a:rPr>
              <a:t>https://github.com/Microsoft/TypeScript/releases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Find the latest version but less than the 2.8.0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Then use “npm install </a:t>
            </a:r>
            <a:r>
              <a:rPr lang="en-US" sz="1800" u="sng">
                <a:solidFill>
                  <a:schemeClr val="hlink"/>
                </a:solidFill>
                <a:latin typeface="Calibri"/>
                <a:ea typeface="Calibri"/>
                <a:cs typeface="Calibri"/>
                <a:sym typeface="Calibri"/>
                <a:hlinkClick r:id="rId5"/>
              </a:rPr>
              <a:t>typescript@2.7.2</a:t>
            </a:r>
            <a:r>
              <a:rPr lang="en-US" sz="1800">
                <a:solidFill>
                  <a:schemeClr val="dk1"/>
                </a:solidFill>
                <a:latin typeface="Calibri"/>
                <a:ea typeface="Calibri"/>
                <a:cs typeface="Calibri"/>
                <a:sym typeface="Calibri"/>
              </a:rPr>
              <a:t>” to install</a:t>
            </a:r>
            <a:endParaRPr/>
          </a:p>
        </p:txBody>
      </p:sp>
      <p:sp>
        <p:nvSpPr>
          <p:cNvPr id="284" name="Google Shape;284;p36"/>
          <p:cNvSpPr/>
          <p:nvPr/>
        </p:nvSpPr>
        <p:spPr>
          <a:xfrm>
            <a:off x="304800" y="1581150"/>
            <a:ext cx="2209800" cy="2286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p36"/>
          <p:cNvSpPr/>
          <p:nvPr/>
        </p:nvSpPr>
        <p:spPr>
          <a:xfrm>
            <a:off x="2071276" y="1009650"/>
            <a:ext cx="3186524" cy="2286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7"/>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Visual Studio Code - Plugins</a:t>
            </a:r>
            <a:endParaRPr/>
          </a:p>
        </p:txBody>
      </p:sp>
      <p:sp>
        <p:nvSpPr>
          <p:cNvPr id="291" name="Google Shape;291;p37"/>
          <p:cNvSpPr txBox="1"/>
          <p:nvPr>
            <p:ph idx="1" type="body"/>
          </p:nvPr>
        </p:nvSpPr>
        <p:spPr>
          <a:xfrm>
            <a:off x="76200" y="742950"/>
            <a:ext cx="8839200" cy="3927873"/>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l">
              <a:spcBef>
                <a:spcPts val="0"/>
              </a:spcBef>
              <a:spcAft>
                <a:spcPts val="0"/>
              </a:spcAft>
              <a:buClr>
                <a:schemeClr val="dk1"/>
              </a:buClr>
              <a:buSzPct val="100000"/>
              <a:buChar char="•"/>
            </a:pPr>
            <a:r>
              <a:rPr lang="en-US"/>
              <a:t>Angular 6 Snippets - TypeScript, Html, Angular Material, ngRx, RxJS &amp; Flex Layout</a:t>
            </a:r>
            <a:endParaRPr/>
          </a:p>
          <a:p>
            <a:pPr indent="-342900" lvl="0" marL="342900" rtl="0" algn="l">
              <a:spcBef>
                <a:spcPts val="400"/>
              </a:spcBef>
              <a:spcAft>
                <a:spcPts val="0"/>
              </a:spcAft>
              <a:buClr>
                <a:schemeClr val="dk1"/>
              </a:buClr>
              <a:buSzPct val="100000"/>
              <a:buChar char="•"/>
            </a:pPr>
            <a:r>
              <a:rPr lang="en-US"/>
              <a:t>angular2-inline</a:t>
            </a:r>
            <a:endParaRPr/>
          </a:p>
          <a:p>
            <a:pPr indent="-342900" lvl="0" marL="342900" rtl="0" algn="l">
              <a:spcBef>
                <a:spcPts val="400"/>
              </a:spcBef>
              <a:spcAft>
                <a:spcPts val="0"/>
              </a:spcAft>
              <a:buClr>
                <a:schemeClr val="dk1"/>
              </a:buClr>
              <a:buSzPct val="100000"/>
              <a:buChar char="•"/>
            </a:pPr>
            <a:r>
              <a:rPr lang="en-US"/>
              <a:t>Path Intellisense</a:t>
            </a:r>
            <a:endParaRPr/>
          </a:p>
          <a:p>
            <a:pPr indent="-342900" lvl="0" marL="342900" rtl="0" algn="l">
              <a:spcBef>
                <a:spcPts val="400"/>
              </a:spcBef>
              <a:spcAft>
                <a:spcPts val="0"/>
              </a:spcAft>
              <a:buClr>
                <a:schemeClr val="dk1"/>
              </a:buClr>
              <a:buSzPct val="100000"/>
              <a:buChar char="•"/>
            </a:pPr>
            <a:r>
              <a:rPr lang="en-US"/>
              <a:t>Bracket Pair Colorizer</a:t>
            </a:r>
            <a:endParaRPr/>
          </a:p>
          <a:p>
            <a:pPr indent="-215900" lvl="0" marL="342900" rtl="0" algn="l">
              <a:spcBef>
                <a:spcPts val="400"/>
              </a:spcBef>
              <a:spcAft>
                <a:spcPts val="0"/>
              </a:spcAft>
              <a:buClr>
                <a:schemeClr val="dk1"/>
              </a:buClr>
              <a:buSzPct val="100000"/>
              <a:buNone/>
            </a:pPr>
            <a:r>
              <a:t/>
            </a:r>
            <a:endParaRPr/>
          </a:p>
          <a:p>
            <a:pPr indent="-342900" lvl="0" marL="342900" rtl="0" algn="l">
              <a:spcBef>
                <a:spcPts val="400"/>
              </a:spcBef>
              <a:spcAft>
                <a:spcPts val="0"/>
              </a:spcAft>
              <a:buClr>
                <a:schemeClr val="dk1"/>
              </a:buClr>
              <a:buSzPct val="100000"/>
              <a:buChar char="•"/>
            </a:pPr>
            <a:r>
              <a:rPr lang="en-US"/>
              <a:t>Angular Files</a:t>
            </a:r>
            <a:endParaRPr/>
          </a:p>
          <a:p>
            <a:pPr indent="-342900" lvl="0" marL="342900" rtl="0" algn="l">
              <a:spcBef>
                <a:spcPts val="400"/>
              </a:spcBef>
              <a:spcAft>
                <a:spcPts val="0"/>
              </a:spcAft>
              <a:buClr>
                <a:schemeClr val="dk1"/>
              </a:buClr>
              <a:buSzPct val="100000"/>
              <a:buChar char="•"/>
            </a:pPr>
            <a:r>
              <a:rPr lang="en-US"/>
              <a:t>Material Icon Theme</a:t>
            </a:r>
            <a:endParaRPr/>
          </a:p>
          <a:p>
            <a:pPr indent="-342900" lvl="0" marL="342900" rtl="0" algn="l">
              <a:spcBef>
                <a:spcPts val="400"/>
              </a:spcBef>
              <a:spcAft>
                <a:spcPts val="0"/>
              </a:spcAft>
              <a:buClr>
                <a:schemeClr val="dk1"/>
              </a:buClr>
              <a:buSzPct val="100000"/>
              <a:buChar char="•"/>
            </a:pPr>
            <a:r>
              <a:rPr lang="en-US"/>
              <a:t>Move TS</a:t>
            </a:r>
            <a:endParaRPr/>
          </a:p>
          <a:p>
            <a:pPr indent="-215900" lvl="0" marL="342900" rtl="0" algn="l">
              <a:spcBef>
                <a:spcPts val="400"/>
              </a:spcBef>
              <a:spcAft>
                <a:spcPts val="0"/>
              </a:spcAft>
              <a:buClr>
                <a:schemeClr val="dk1"/>
              </a:buClr>
              <a:buSzPct val="100000"/>
              <a:buNone/>
            </a:pPr>
            <a:r>
              <a:t/>
            </a:r>
            <a:endParaRPr/>
          </a:p>
          <a:p>
            <a:pPr indent="-342900" lvl="0" marL="342900" rtl="0" algn="l">
              <a:spcBef>
                <a:spcPts val="400"/>
              </a:spcBef>
              <a:spcAft>
                <a:spcPts val="0"/>
              </a:spcAft>
              <a:buClr>
                <a:schemeClr val="dk1"/>
              </a:buClr>
              <a:buSzPct val="100000"/>
              <a:buChar char="•"/>
            </a:pPr>
            <a:r>
              <a:rPr lang="en-US"/>
              <a:t>eclipse keymap</a:t>
            </a:r>
            <a:endParaRPr/>
          </a:p>
          <a:p>
            <a:pPr indent="-342900" lvl="0" marL="342900" rtl="0" algn="l">
              <a:spcBef>
                <a:spcPts val="400"/>
              </a:spcBef>
              <a:spcAft>
                <a:spcPts val="0"/>
              </a:spcAft>
              <a:buClr>
                <a:schemeClr val="dk1"/>
              </a:buClr>
              <a:buSzPct val="100000"/>
              <a:buChar char="•"/>
            </a:pPr>
            <a:r>
              <a:rPr lang="en-US"/>
              <a:t>Debugger for Chrome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8"/>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Keyboard Shortcut</a:t>
            </a:r>
            <a:endParaRPr/>
          </a:p>
        </p:txBody>
      </p:sp>
      <p:sp>
        <p:nvSpPr>
          <p:cNvPr id="297" name="Google Shape;297;p38"/>
          <p:cNvSpPr txBox="1"/>
          <p:nvPr>
            <p:ph idx="1" type="body"/>
          </p:nvPr>
        </p:nvSpPr>
        <p:spPr>
          <a:xfrm>
            <a:off x="76200" y="742950"/>
            <a:ext cx="8839200" cy="392787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view.explore</a:t>
            </a:r>
            <a:endParaRPr/>
          </a:p>
          <a:p>
            <a:pPr indent="-342900" lvl="0" marL="342900" rtl="0" algn="l">
              <a:spcBef>
                <a:spcPts val="592"/>
              </a:spcBef>
              <a:spcAft>
                <a:spcPts val="0"/>
              </a:spcAft>
              <a:buClr>
                <a:schemeClr val="dk1"/>
              </a:buClr>
              <a:buSzPct val="100000"/>
              <a:buChar char="•"/>
            </a:pPr>
            <a:r>
              <a:rPr lang="en-US"/>
              <a:t>workbench.view.extensions</a:t>
            </a:r>
            <a:endParaRPr/>
          </a:p>
          <a:p>
            <a:pPr indent="-285750" lvl="1" marL="742950" rtl="0" algn="l">
              <a:spcBef>
                <a:spcPts val="518"/>
              </a:spcBef>
              <a:spcAft>
                <a:spcPts val="0"/>
              </a:spcAft>
              <a:buClr>
                <a:schemeClr val="dk1"/>
              </a:buClr>
              <a:buSzPct val="100000"/>
              <a:buChar char="–"/>
            </a:pPr>
            <a:r>
              <a:rPr lang="en-US"/>
              <a:t>revealFileInOS</a:t>
            </a:r>
            <a:endParaRPr/>
          </a:p>
          <a:p>
            <a:pPr indent="-121284" lvl="1" marL="742950" rtl="0" algn="l">
              <a:spcBef>
                <a:spcPts val="518"/>
              </a:spcBef>
              <a:spcAft>
                <a:spcPts val="0"/>
              </a:spcAft>
              <a:buClr>
                <a:schemeClr val="dk1"/>
              </a:buClr>
              <a:buSzPct val="100000"/>
              <a:buNone/>
            </a:pPr>
            <a:r>
              <a:t/>
            </a:r>
            <a:endParaRPr/>
          </a:p>
          <a:p>
            <a:pPr indent="-342900" lvl="0" marL="342900" rtl="0" algn="l">
              <a:spcBef>
                <a:spcPts val="592"/>
              </a:spcBef>
              <a:spcAft>
                <a:spcPts val="0"/>
              </a:spcAft>
              <a:buClr>
                <a:schemeClr val="dk1"/>
              </a:buClr>
              <a:buSzPct val="100000"/>
              <a:buChar char="•"/>
            </a:pPr>
            <a:r>
              <a:rPr lang="en-US"/>
              <a:t>workbench.view.debug</a:t>
            </a:r>
            <a:endParaRPr/>
          </a:p>
          <a:p>
            <a:pPr indent="0" lvl="0" marL="0" rtl="0" algn="l">
              <a:spcBef>
                <a:spcPts val="592"/>
              </a:spcBef>
              <a:spcAft>
                <a:spcPts val="0"/>
              </a:spcAft>
              <a:buClr>
                <a:schemeClr val="dk1"/>
              </a:buClr>
              <a:buSzPct val="100000"/>
              <a:buNone/>
            </a:pPr>
            <a:r>
              <a:t/>
            </a:r>
            <a:endParaRPr/>
          </a:p>
          <a:p>
            <a:pPr indent="-342900" lvl="0" marL="342900" rtl="0" algn="l">
              <a:spcBef>
                <a:spcPts val="592"/>
              </a:spcBef>
              <a:spcAft>
                <a:spcPts val="0"/>
              </a:spcAft>
              <a:buClr>
                <a:schemeClr val="dk1"/>
              </a:buClr>
              <a:buSzPct val="100000"/>
              <a:buChar char="•"/>
            </a:pPr>
            <a:r>
              <a:rPr lang="en-US"/>
              <a:t>workbench.action.splitEditor</a:t>
            </a:r>
            <a:endParaRPr/>
          </a:p>
          <a:p>
            <a:pPr indent="-285750" lvl="1" marL="742950" rtl="0" algn="l">
              <a:spcBef>
                <a:spcPts val="518"/>
              </a:spcBef>
              <a:spcAft>
                <a:spcPts val="0"/>
              </a:spcAft>
              <a:buClr>
                <a:schemeClr val="dk1"/>
              </a:buClr>
              <a:buSzPct val="100000"/>
              <a:buChar char="–"/>
            </a:pPr>
            <a:r>
              <a:rPr lang="en-US"/>
              <a:t>extension.switchTS</a:t>
            </a:r>
            <a:endParaRPr/>
          </a:p>
          <a:p>
            <a:pPr indent="-285750" lvl="1" marL="742950" rtl="0" algn="l">
              <a:spcBef>
                <a:spcPts val="518"/>
              </a:spcBef>
              <a:spcAft>
                <a:spcPts val="0"/>
              </a:spcAft>
              <a:buClr>
                <a:schemeClr val="dk1"/>
              </a:buClr>
              <a:buSzPct val="100000"/>
              <a:buChar char="–"/>
            </a:pPr>
            <a:r>
              <a:rPr lang="en-US"/>
              <a:t>extension.switchTemplate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9"/>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Integration with IntelliJ External Tool</a:t>
            </a:r>
            <a:endParaRPr/>
          </a:p>
        </p:txBody>
      </p:sp>
      <p:pic>
        <p:nvPicPr>
          <p:cNvPr id="303" name="Google Shape;303;p39"/>
          <p:cNvPicPr preferRelativeResize="0"/>
          <p:nvPr>
            <p:ph idx="1" type="body"/>
          </p:nvPr>
        </p:nvPicPr>
        <p:blipFill rotWithShape="1">
          <a:blip r:embed="rId3">
            <a:alphaModFix/>
          </a:blip>
          <a:srcRect b="0" l="0" r="0" t="0"/>
          <a:stretch/>
        </p:blipFill>
        <p:spPr>
          <a:xfrm>
            <a:off x="1513652" y="742950"/>
            <a:ext cx="5410200" cy="3831423"/>
          </a:xfrm>
          <a:prstGeom prst="rect">
            <a:avLst/>
          </a:prstGeom>
          <a:noFill/>
          <a:ln>
            <a:noFill/>
          </a:ln>
        </p:spPr>
      </p:pic>
      <p:sp>
        <p:nvSpPr>
          <p:cNvPr id="304" name="Google Shape;304;p39"/>
          <p:cNvSpPr/>
          <p:nvPr/>
        </p:nvSpPr>
        <p:spPr>
          <a:xfrm>
            <a:off x="1513652" y="4286548"/>
            <a:ext cx="7325548" cy="369332"/>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$ModuleSourcePath$ -g $FilePath$:$LineNumber$:$ColumnNumber$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0"/>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Add File Type</a:t>
            </a:r>
            <a:endParaRPr/>
          </a:p>
        </p:txBody>
      </p:sp>
      <p:pic>
        <p:nvPicPr>
          <p:cNvPr id="310" name="Google Shape;310;p40"/>
          <p:cNvPicPr preferRelativeResize="0"/>
          <p:nvPr>
            <p:ph idx="1" type="body"/>
          </p:nvPr>
        </p:nvPicPr>
        <p:blipFill rotWithShape="1">
          <a:blip r:embed="rId3">
            <a:alphaModFix/>
          </a:blip>
          <a:srcRect b="0" l="0" r="0" t="0"/>
          <a:stretch/>
        </p:blipFill>
        <p:spPr>
          <a:xfrm>
            <a:off x="76200" y="794550"/>
            <a:ext cx="8839200" cy="3824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1"/>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How to Use Example</a:t>
            </a:r>
            <a:endParaRPr/>
          </a:p>
        </p:txBody>
      </p:sp>
      <p:sp>
        <p:nvSpPr>
          <p:cNvPr id="316" name="Google Shape;316;p41"/>
          <p:cNvSpPr/>
          <p:nvPr/>
        </p:nvSpPr>
        <p:spPr>
          <a:xfrm>
            <a:off x="381000" y="971550"/>
            <a:ext cx="48768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CMD</a:t>
            </a:r>
            <a:endParaRPr/>
          </a:p>
        </p:txBody>
      </p:sp>
      <p:sp>
        <p:nvSpPr>
          <p:cNvPr id="317" name="Google Shape;317;p41"/>
          <p:cNvSpPr/>
          <p:nvPr/>
        </p:nvSpPr>
        <p:spPr>
          <a:xfrm>
            <a:off x="381000" y="1279166"/>
            <a:ext cx="4876800" cy="1754326"/>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D:\D_WKS_BUSYQA\wks09&gt;cd frontend</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D:\D_WKS_BUSYQA\wks09\frontend&gt;npm install</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D:\D_WKS_BUSYQA\wks09\frontend&gt;ng serve</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2"/>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Angular Project</a:t>
            </a:r>
            <a:endParaRPr/>
          </a:p>
        </p:txBody>
      </p:sp>
      <p:sp>
        <p:nvSpPr>
          <p:cNvPr id="323" name="Google Shape;323;p42"/>
          <p:cNvSpPr txBox="1"/>
          <p:nvPr/>
        </p:nvSpPr>
        <p:spPr>
          <a:xfrm>
            <a:off x="5653147" y="2155976"/>
            <a:ext cx="964214" cy="369332"/>
          </a:xfrm>
          <a:prstGeom prst="rect">
            <a:avLst/>
          </a:prstGeom>
          <a:solidFill>
            <a:srgbClr val="00B050"/>
          </a:solidFill>
          <a:ln cap="flat" cmpd="sng" w="9525">
            <a:solidFill>
              <a:srgbClr val="92D050"/>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Calibri"/>
                <a:ea typeface="Calibri"/>
                <a:cs typeface="Calibri"/>
                <a:sym typeface="Calibri"/>
              </a:rPr>
              <a:t>settings</a:t>
            </a:r>
            <a:endParaRPr/>
          </a:p>
        </p:txBody>
      </p:sp>
      <p:cxnSp>
        <p:nvCxnSpPr>
          <p:cNvPr id="324" name="Google Shape;324;p42"/>
          <p:cNvCxnSpPr>
            <a:stCxn id="325" idx="0"/>
            <a:endCxn id="326" idx="1"/>
          </p:cNvCxnSpPr>
          <p:nvPr/>
        </p:nvCxnSpPr>
        <p:spPr>
          <a:xfrm flipH="1" rot="10800000">
            <a:off x="6637805" y="2498390"/>
            <a:ext cx="275700" cy="1645200"/>
          </a:xfrm>
          <a:prstGeom prst="straightConnector1">
            <a:avLst/>
          </a:prstGeom>
          <a:noFill/>
          <a:ln cap="flat" cmpd="sng" w="38100">
            <a:solidFill>
              <a:srgbClr val="00B050"/>
            </a:solidFill>
            <a:prstDash val="solid"/>
            <a:round/>
            <a:headEnd len="sm" w="sm" type="none"/>
            <a:tailEnd len="sm" w="sm" type="none"/>
          </a:ln>
        </p:spPr>
      </p:cxnSp>
      <p:pic>
        <p:nvPicPr>
          <p:cNvPr id="327" name="Google Shape;327;p42"/>
          <p:cNvPicPr preferRelativeResize="0"/>
          <p:nvPr/>
        </p:nvPicPr>
        <p:blipFill rotWithShape="1">
          <a:blip r:embed="rId3">
            <a:alphaModFix/>
          </a:blip>
          <a:srcRect b="0" l="0" r="0" t="0"/>
          <a:stretch/>
        </p:blipFill>
        <p:spPr>
          <a:xfrm>
            <a:off x="484502" y="1368647"/>
            <a:ext cx="2419683" cy="2118567"/>
          </a:xfrm>
          <a:prstGeom prst="rect">
            <a:avLst/>
          </a:prstGeom>
          <a:noFill/>
          <a:ln>
            <a:noFill/>
          </a:ln>
        </p:spPr>
      </p:pic>
      <p:pic>
        <p:nvPicPr>
          <p:cNvPr id="328" name="Google Shape;328;p42"/>
          <p:cNvPicPr preferRelativeResize="0"/>
          <p:nvPr/>
        </p:nvPicPr>
        <p:blipFill rotWithShape="1">
          <a:blip r:embed="rId4">
            <a:alphaModFix/>
          </a:blip>
          <a:srcRect b="0" l="0" r="0" t="0"/>
          <a:stretch/>
        </p:blipFill>
        <p:spPr>
          <a:xfrm>
            <a:off x="3686307" y="1333672"/>
            <a:ext cx="1638721" cy="2144992"/>
          </a:xfrm>
          <a:prstGeom prst="rect">
            <a:avLst/>
          </a:prstGeom>
          <a:noFill/>
          <a:ln>
            <a:noFill/>
          </a:ln>
        </p:spPr>
      </p:pic>
      <p:pic>
        <p:nvPicPr>
          <p:cNvPr id="329" name="Google Shape;329;p42"/>
          <p:cNvPicPr preferRelativeResize="0"/>
          <p:nvPr/>
        </p:nvPicPr>
        <p:blipFill rotWithShape="1">
          <a:blip r:embed="rId5">
            <a:alphaModFix/>
          </a:blip>
          <a:srcRect b="0" l="0" r="0" t="0"/>
          <a:stretch/>
        </p:blipFill>
        <p:spPr>
          <a:xfrm>
            <a:off x="7200453" y="1374998"/>
            <a:ext cx="1105347" cy="2134463"/>
          </a:xfrm>
          <a:prstGeom prst="rect">
            <a:avLst/>
          </a:prstGeom>
          <a:noFill/>
          <a:ln>
            <a:noFill/>
          </a:ln>
        </p:spPr>
      </p:pic>
      <p:sp>
        <p:nvSpPr>
          <p:cNvPr id="330" name="Google Shape;330;p42"/>
          <p:cNvSpPr/>
          <p:nvPr/>
        </p:nvSpPr>
        <p:spPr>
          <a:xfrm>
            <a:off x="7200453" y="1067382"/>
            <a:ext cx="1105347"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src</a:t>
            </a:r>
            <a:endParaRPr sz="1800">
              <a:solidFill>
                <a:schemeClr val="lt1"/>
              </a:solidFill>
              <a:latin typeface="Calibri"/>
              <a:ea typeface="Calibri"/>
              <a:cs typeface="Calibri"/>
              <a:sym typeface="Calibri"/>
            </a:endParaRPr>
          </a:p>
        </p:txBody>
      </p:sp>
      <p:sp>
        <p:nvSpPr>
          <p:cNvPr id="331" name="Google Shape;331;p42"/>
          <p:cNvSpPr/>
          <p:nvPr/>
        </p:nvSpPr>
        <p:spPr>
          <a:xfrm>
            <a:off x="3686307" y="1026056"/>
            <a:ext cx="1638721"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t>
            </a:r>
            <a:endParaRPr sz="1800">
              <a:solidFill>
                <a:schemeClr val="lt1"/>
              </a:solidFill>
              <a:latin typeface="Calibri"/>
              <a:ea typeface="Calibri"/>
              <a:cs typeface="Calibri"/>
              <a:sym typeface="Calibri"/>
            </a:endParaRPr>
          </a:p>
        </p:txBody>
      </p:sp>
      <p:sp>
        <p:nvSpPr>
          <p:cNvPr id="332" name="Google Shape;332;p42"/>
          <p:cNvSpPr/>
          <p:nvPr/>
        </p:nvSpPr>
        <p:spPr>
          <a:xfrm>
            <a:off x="484503" y="1061032"/>
            <a:ext cx="2419682"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t>
            </a:r>
            <a:endParaRPr sz="1800">
              <a:solidFill>
                <a:schemeClr val="lt1"/>
              </a:solidFill>
              <a:latin typeface="Calibri"/>
              <a:ea typeface="Calibri"/>
              <a:cs typeface="Calibri"/>
              <a:sym typeface="Calibri"/>
            </a:endParaRPr>
          </a:p>
        </p:txBody>
      </p:sp>
      <p:cxnSp>
        <p:nvCxnSpPr>
          <p:cNvPr id="333" name="Google Shape;333;p42"/>
          <p:cNvCxnSpPr>
            <a:stCxn id="323" idx="1"/>
            <a:endCxn id="334" idx="3"/>
          </p:cNvCxnSpPr>
          <p:nvPr/>
        </p:nvCxnSpPr>
        <p:spPr>
          <a:xfrm rot="10800000">
            <a:off x="4889647" y="1997442"/>
            <a:ext cx="763500" cy="343200"/>
          </a:xfrm>
          <a:prstGeom prst="straightConnector1">
            <a:avLst/>
          </a:prstGeom>
          <a:noFill/>
          <a:ln cap="flat" cmpd="sng" w="38100">
            <a:solidFill>
              <a:srgbClr val="00B050"/>
            </a:solidFill>
            <a:prstDash val="solid"/>
            <a:round/>
            <a:headEnd len="sm" w="sm" type="none"/>
            <a:tailEnd len="med" w="med" type="triangle"/>
          </a:ln>
        </p:spPr>
      </p:cxnSp>
      <p:sp>
        <p:nvSpPr>
          <p:cNvPr id="334" name="Google Shape;334;p42"/>
          <p:cNvSpPr/>
          <p:nvPr/>
        </p:nvSpPr>
        <p:spPr>
          <a:xfrm>
            <a:off x="3975113" y="1904997"/>
            <a:ext cx="914400" cy="184666"/>
          </a:xfrm>
          <a:prstGeom prst="rect">
            <a:avLst/>
          </a:prstGeom>
          <a:no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42"/>
          <p:cNvSpPr/>
          <p:nvPr/>
        </p:nvSpPr>
        <p:spPr>
          <a:xfrm>
            <a:off x="3988079" y="2151138"/>
            <a:ext cx="914400" cy="184666"/>
          </a:xfrm>
          <a:prstGeom prst="rect">
            <a:avLst/>
          </a:prstGeom>
          <a:no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36" name="Google Shape;336;p42"/>
          <p:cNvCxnSpPr>
            <a:stCxn id="337" idx="0"/>
            <a:endCxn id="335" idx="1"/>
          </p:cNvCxnSpPr>
          <p:nvPr/>
        </p:nvCxnSpPr>
        <p:spPr>
          <a:xfrm flipH="1" rot="10800000">
            <a:off x="2933298" y="2243335"/>
            <a:ext cx="1054800" cy="1918500"/>
          </a:xfrm>
          <a:prstGeom prst="straightConnector1">
            <a:avLst/>
          </a:prstGeom>
          <a:noFill/>
          <a:ln cap="flat" cmpd="sng" w="38100">
            <a:solidFill>
              <a:srgbClr val="00B050"/>
            </a:solidFill>
            <a:prstDash val="solid"/>
            <a:round/>
            <a:headEnd len="sm" w="sm" type="none"/>
            <a:tailEnd len="med" w="med" type="triangle"/>
          </a:ln>
        </p:spPr>
      </p:cxnSp>
      <p:sp>
        <p:nvSpPr>
          <p:cNvPr id="326" name="Google Shape;326;p42"/>
          <p:cNvSpPr/>
          <p:nvPr/>
        </p:nvSpPr>
        <p:spPr>
          <a:xfrm>
            <a:off x="6913496" y="1403853"/>
            <a:ext cx="304802" cy="2073858"/>
          </a:xfrm>
          <a:prstGeom prst="leftBrace">
            <a:avLst>
              <a:gd fmla="val 8333" name="adj1"/>
              <a:gd fmla="val 52771" name="adj2"/>
            </a:avLst>
          </a:prstGeom>
          <a:noFill/>
          <a:ln cap="flat" cmpd="sng" w="38100">
            <a:solidFill>
              <a:srgbClr val="00B05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42"/>
          <p:cNvSpPr txBox="1"/>
          <p:nvPr/>
        </p:nvSpPr>
        <p:spPr>
          <a:xfrm>
            <a:off x="4770905" y="4143590"/>
            <a:ext cx="3733800" cy="369332"/>
          </a:xfrm>
          <a:prstGeom prst="rect">
            <a:avLst/>
          </a:prstGeom>
          <a:solidFill>
            <a:srgbClr val="00B050"/>
          </a:solidFill>
          <a:ln cap="flat" cmpd="sng" w="9525">
            <a:solidFill>
              <a:srgbClr val="92D050"/>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Calibri"/>
                <a:ea typeface="Calibri"/>
                <a:cs typeface="Calibri"/>
                <a:sym typeface="Calibri"/>
              </a:rPr>
              <a:t>common resource (css &amp; index.html)</a:t>
            </a:r>
            <a:endParaRPr/>
          </a:p>
        </p:txBody>
      </p:sp>
      <p:sp>
        <p:nvSpPr>
          <p:cNvPr id="337" name="Google Shape;337;p42"/>
          <p:cNvSpPr txBox="1"/>
          <p:nvPr/>
        </p:nvSpPr>
        <p:spPr>
          <a:xfrm>
            <a:off x="2180288" y="4161835"/>
            <a:ext cx="1506019" cy="369332"/>
          </a:xfrm>
          <a:prstGeom prst="rect">
            <a:avLst/>
          </a:prstGeom>
          <a:solidFill>
            <a:srgbClr val="00B050"/>
          </a:solidFill>
          <a:ln cap="flat" cmpd="sng" w="9525">
            <a:solidFill>
              <a:srgbClr val="92D050"/>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Calibri"/>
                <a:ea typeface="Calibri"/>
                <a:cs typeface="Calibri"/>
                <a:sym typeface="Calibri"/>
              </a:rPr>
              <a:t>dependencies</a:t>
            </a:r>
            <a:endParaRPr/>
          </a:p>
        </p:txBody>
      </p:sp>
      <p:cxnSp>
        <p:nvCxnSpPr>
          <p:cNvPr id="338" name="Google Shape;338;p42"/>
          <p:cNvCxnSpPr>
            <a:stCxn id="339" idx="0"/>
            <a:endCxn id="340" idx="2"/>
          </p:cNvCxnSpPr>
          <p:nvPr/>
        </p:nvCxnSpPr>
        <p:spPr>
          <a:xfrm flipH="1" rot="10800000">
            <a:off x="835142" y="3477835"/>
            <a:ext cx="1116000" cy="684000"/>
          </a:xfrm>
          <a:prstGeom prst="straightConnector1">
            <a:avLst/>
          </a:prstGeom>
          <a:noFill/>
          <a:ln cap="flat" cmpd="sng" w="38100">
            <a:solidFill>
              <a:srgbClr val="00B050"/>
            </a:solidFill>
            <a:prstDash val="solid"/>
            <a:round/>
            <a:headEnd len="sm" w="sm" type="none"/>
            <a:tailEnd len="med" w="med" type="triangle"/>
          </a:ln>
        </p:spPr>
      </p:cxnSp>
      <p:sp>
        <p:nvSpPr>
          <p:cNvPr id="340" name="Google Shape;340;p42"/>
          <p:cNvSpPr/>
          <p:nvPr/>
        </p:nvSpPr>
        <p:spPr>
          <a:xfrm>
            <a:off x="1493834" y="3293045"/>
            <a:ext cx="914400" cy="184666"/>
          </a:xfrm>
          <a:prstGeom prst="rect">
            <a:avLst/>
          </a:prstGeom>
          <a:no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41" name="Google Shape;341;p42"/>
          <p:cNvCxnSpPr>
            <a:stCxn id="337" idx="0"/>
            <a:endCxn id="342" idx="3"/>
          </p:cNvCxnSpPr>
          <p:nvPr/>
        </p:nvCxnSpPr>
        <p:spPr>
          <a:xfrm rot="10800000">
            <a:off x="2012598" y="1896535"/>
            <a:ext cx="920700" cy="2265300"/>
          </a:xfrm>
          <a:prstGeom prst="straightConnector1">
            <a:avLst/>
          </a:prstGeom>
          <a:noFill/>
          <a:ln cap="flat" cmpd="sng" w="38100">
            <a:solidFill>
              <a:srgbClr val="00B050"/>
            </a:solidFill>
            <a:prstDash val="solid"/>
            <a:round/>
            <a:headEnd len="sm" w="sm" type="none"/>
            <a:tailEnd len="med" w="med" type="triangle"/>
          </a:ln>
        </p:spPr>
      </p:cxnSp>
      <p:sp>
        <p:nvSpPr>
          <p:cNvPr id="339" name="Google Shape;339;p42"/>
          <p:cNvSpPr txBox="1"/>
          <p:nvPr/>
        </p:nvSpPr>
        <p:spPr>
          <a:xfrm>
            <a:off x="272821" y="4161835"/>
            <a:ext cx="1124642" cy="369332"/>
          </a:xfrm>
          <a:prstGeom prst="rect">
            <a:avLst/>
          </a:prstGeom>
          <a:solidFill>
            <a:srgbClr val="00B050"/>
          </a:solidFill>
          <a:ln cap="flat" cmpd="sng" w="9525">
            <a:solidFill>
              <a:srgbClr val="92D050"/>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Calibri"/>
                <a:ea typeface="Calibri"/>
                <a:cs typeface="Calibri"/>
                <a:sym typeface="Calibri"/>
              </a:rPr>
              <a:t>bootstrap</a:t>
            </a:r>
            <a:endParaRPr/>
          </a:p>
        </p:txBody>
      </p:sp>
      <p:sp>
        <p:nvSpPr>
          <p:cNvPr id="342" name="Google Shape;342;p42"/>
          <p:cNvSpPr/>
          <p:nvPr/>
        </p:nvSpPr>
        <p:spPr>
          <a:xfrm>
            <a:off x="1153569" y="1804119"/>
            <a:ext cx="859061" cy="184666"/>
          </a:xfrm>
          <a:prstGeom prst="rect">
            <a:avLst/>
          </a:prstGeom>
          <a:no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3"/>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Angular Architecture</a:t>
            </a:r>
            <a:endParaRPr/>
          </a:p>
        </p:txBody>
      </p:sp>
      <p:pic>
        <p:nvPicPr>
          <p:cNvPr id="348" name="Google Shape;348;p43"/>
          <p:cNvPicPr preferRelativeResize="0"/>
          <p:nvPr>
            <p:ph idx="1" type="body"/>
          </p:nvPr>
        </p:nvPicPr>
        <p:blipFill rotWithShape="1">
          <a:blip r:embed="rId3">
            <a:alphaModFix/>
          </a:blip>
          <a:srcRect b="0" l="0" r="0" t="0"/>
          <a:stretch/>
        </p:blipFill>
        <p:spPr>
          <a:xfrm>
            <a:off x="910559" y="742950"/>
            <a:ext cx="7170481" cy="3927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4"/>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app.module.ts: @NgModule</a:t>
            </a:r>
            <a:endParaRPr/>
          </a:p>
        </p:txBody>
      </p:sp>
      <p:sp>
        <p:nvSpPr>
          <p:cNvPr id="354" name="Google Shape;354;p44"/>
          <p:cNvSpPr txBox="1"/>
          <p:nvPr>
            <p:ph idx="1" type="body"/>
          </p:nvPr>
        </p:nvSpPr>
        <p:spPr>
          <a:xfrm>
            <a:off x="76200" y="742950"/>
            <a:ext cx="8839200" cy="39278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AppModule (Root module): Every Angular application must have it</a:t>
            </a:r>
            <a:endParaRPr/>
          </a:p>
        </p:txBody>
      </p:sp>
      <p:sp>
        <p:nvSpPr>
          <p:cNvPr id="355" name="Google Shape;355;p44"/>
          <p:cNvSpPr/>
          <p:nvPr/>
        </p:nvSpPr>
        <p:spPr>
          <a:xfrm>
            <a:off x="533400" y="1809750"/>
            <a:ext cx="5486400" cy="1754326"/>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608B4E"/>
                </a:solidFill>
                <a:latin typeface="Consolas"/>
                <a:ea typeface="Consolas"/>
                <a:cs typeface="Consolas"/>
                <a:sym typeface="Consolas"/>
              </a:rPr>
              <a:t>// a list of the component in this module</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9CDCFE"/>
                </a:solidFill>
                <a:latin typeface="Consolas"/>
                <a:ea typeface="Consolas"/>
                <a:cs typeface="Consolas"/>
                <a:sym typeface="Consolas"/>
              </a:rPr>
              <a:t>declarations:</a:t>
            </a:r>
            <a:r>
              <a:rPr lang="en-US" sz="1800">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800" u="none" cap="none" strike="noStrike">
                <a:solidFill>
                  <a:srgbClr val="9CDCFE"/>
                </a:solidFill>
                <a:latin typeface="Consolas"/>
                <a:ea typeface="Consolas"/>
                <a:cs typeface="Consolas"/>
                <a:sym typeface="Consolas"/>
              </a:rPr>
              <a:t>AppComponent</a:t>
            </a:r>
            <a:r>
              <a:rPr b="0" i="0" lang="en-US" sz="1800" u="none" cap="none" strike="noStrike">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rPr b="0" i="0" lang="en-US" sz="1800" u="none" cap="none" strike="noStrike">
                <a:solidFill>
                  <a:srgbClr val="9CDCFE"/>
                </a:solidFill>
                <a:latin typeface="Consolas"/>
                <a:ea typeface="Consolas"/>
                <a:cs typeface="Consolas"/>
                <a:sym typeface="Consolas"/>
              </a:rPr>
              <a:t>MyComponentComponent,</a:t>
            </a:r>
            <a:endParaRPr/>
          </a:p>
          <a:p>
            <a:pPr indent="0" lvl="1" marL="457200" marR="0" rtl="0" algn="l">
              <a:spcBef>
                <a:spcPts val="0"/>
              </a:spcBef>
              <a:spcAft>
                <a:spcPts val="0"/>
              </a:spcAft>
              <a:buNone/>
            </a:pPr>
            <a:r>
              <a:rPr b="0" i="0" lang="en-US" sz="1800" u="none" cap="none" strike="noStrike">
                <a:solidFill>
                  <a:srgbClr val="9CDCFE"/>
                </a:solidFill>
                <a:latin typeface="Consolas"/>
                <a:ea typeface="Consolas"/>
                <a:cs typeface="Consolas"/>
                <a:sym typeface="Consolas"/>
              </a:rPr>
              <a:t>CapitalizaPipe</a:t>
            </a:r>
            <a:endParaRPr b="0" i="0" sz="1800" u="none" cap="none" strike="noStrike">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
        <p:nvSpPr>
          <p:cNvPr id="356" name="Google Shape;356;p44"/>
          <p:cNvSpPr/>
          <p:nvPr/>
        </p:nvSpPr>
        <p:spPr>
          <a:xfrm>
            <a:off x="533400" y="3867150"/>
            <a:ext cx="4572000" cy="646331"/>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608B4E"/>
                </a:solidFill>
                <a:latin typeface="Consolas"/>
                <a:ea typeface="Consolas"/>
                <a:cs typeface="Consolas"/>
                <a:sym typeface="Consolas"/>
              </a:rPr>
              <a:t>// define service for injector</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9CDCFE"/>
                </a:solidFill>
                <a:latin typeface="Consolas"/>
                <a:ea typeface="Consolas"/>
                <a:cs typeface="Consolas"/>
                <a:sym typeface="Consolas"/>
              </a:rPr>
              <a:t>providers:</a:t>
            </a:r>
            <a:r>
              <a:rPr lang="en-US" sz="1800">
                <a:solidFill>
                  <a:srgbClr val="D4D4D4"/>
                </a:solidFill>
                <a:latin typeface="Consolas"/>
                <a:ea typeface="Consolas"/>
                <a:cs typeface="Consolas"/>
                <a:sym typeface="Consolas"/>
              </a:rPr>
              <a:t> [],</a:t>
            </a:r>
            <a:endParaRPr b="0" sz="1800">
              <a:solidFill>
                <a:srgbClr val="D4D4D4"/>
              </a:solidFill>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5"/>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app.module.ts: @NgModule</a:t>
            </a:r>
            <a:endParaRPr/>
          </a:p>
        </p:txBody>
      </p:sp>
      <p:sp>
        <p:nvSpPr>
          <p:cNvPr id="362" name="Google Shape;362;p45"/>
          <p:cNvSpPr/>
          <p:nvPr/>
        </p:nvSpPr>
        <p:spPr>
          <a:xfrm>
            <a:off x="304800" y="1047750"/>
            <a:ext cx="4724400" cy="646331"/>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608B4E"/>
                </a:solidFill>
                <a:latin typeface="Consolas"/>
                <a:ea typeface="Consolas"/>
                <a:cs typeface="Consolas"/>
                <a:sym typeface="Consolas"/>
              </a:rPr>
              <a:t>// export and use in another module</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9CDCFE"/>
                </a:solidFill>
                <a:latin typeface="Consolas"/>
                <a:ea typeface="Consolas"/>
                <a:cs typeface="Consolas"/>
                <a:sym typeface="Consolas"/>
              </a:rPr>
              <a:t>exports:</a:t>
            </a:r>
            <a:r>
              <a:rPr lang="en-US" sz="1800">
                <a:solidFill>
                  <a:srgbClr val="D4D4D4"/>
                </a:solidFill>
                <a:latin typeface="Consolas"/>
                <a:ea typeface="Consolas"/>
                <a:cs typeface="Consolas"/>
                <a:sym typeface="Consolas"/>
              </a:rPr>
              <a:t> [],</a:t>
            </a:r>
            <a:endParaRPr b="0" sz="1800">
              <a:solidFill>
                <a:srgbClr val="D4D4D4"/>
              </a:solidFill>
              <a:latin typeface="Consolas"/>
              <a:ea typeface="Consolas"/>
              <a:cs typeface="Consolas"/>
              <a:sym typeface="Consolas"/>
            </a:endParaRPr>
          </a:p>
        </p:txBody>
      </p:sp>
      <p:sp>
        <p:nvSpPr>
          <p:cNvPr id="363" name="Google Shape;363;p45"/>
          <p:cNvSpPr/>
          <p:nvPr/>
        </p:nvSpPr>
        <p:spPr>
          <a:xfrm>
            <a:off x="304800" y="1885950"/>
            <a:ext cx="3810000" cy="1477328"/>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608B4E"/>
                </a:solidFill>
                <a:latin typeface="Consolas"/>
                <a:ea typeface="Consolas"/>
                <a:cs typeface="Consolas"/>
                <a:sym typeface="Consolas"/>
              </a:rPr>
              <a:t>// import from other modules</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9CDCFE"/>
                </a:solidFill>
                <a:latin typeface="Consolas"/>
                <a:ea typeface="Consolas"/>
                <a:cs typeface="Consolas"/>
                <a:sym typeface="Consolas"/>
              </a:rPr>
              <a:t>imports:</a:t>
            </a:r>
            <a:r>
              <a:rPr lang="en-US" sz="1800">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800" u="none" cap="none" strike="noStrike">
                <a:solidFill>
                  <a:srgbClr val="9CDCFE"/>
                </a:solidFill>
                <a:latin typeface="Consolas"/>
                <a:ea typeface="Consolas"/>
                <a:cs typeface="Consolas"/>
                <a:sym typeface="Consolas"/>
              </a:rPr>
              <a:t>BrowserModule,</a:t>
            </a:r>
            <a:endParaRPr/>
          </a:p>
          <a:p>
            <a:pPr indent="0" lvl="1" marL="457200" marR="0" rtl="0" algn="l">
              <a:spcBef>
                <a:spcPts val="0"/>
              </a:spcBef>
              <a:spcAft>
                <a:spcPts val="0"/>
              </a:spcAft>
              <a:buNone/>
            </a:pPr>
            <a:r>
              <a:rPr b="0" i="0" lang="en-US" sz="1800" u="none" cap="none" strike="noStrike">
                <a:solidFill>
                  <a:srgbClr val="9CDCFE"/>
                </a:solidFill>
                <a:latin typeface="Consolas"/>
                <a:ea typeface="Consolas"/>
                <a:cs typeface="Consolas"/>
                <a:sym typeface="Consolas"/>
              </a:rPr>
              <a:t>FormsModule</a:t>
            </a:r>
            <a:endParaRPr b="0" i="0" sz="1800" u="none" cap="none" strike="noStrike">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
        <p:nvSpPr>
          <p:cNvPr id="364" name="Google Shape;364;p45"/>
          <p:cNvSpPr/>
          <p:nvPr/>
        </p:nvSpPr>
        <p:spPr>
          <a:xfrm>
            <a:off x="304800" y="3555147"/>
            <a:ext cx="5181600" cy="646331"/>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608B4E"/>
                </a:solidFill>
                <a:latin typeface="Consolas"/>
                <a:ea typeface="Consolas"/>
                <a:cs typeface="Consolas"/>
                <a:sym typeface="Consolas"/>
              </a:rPr>
              <a:t>// root component to load into browser</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9CDCFE"/>
                </a:solidFill>
                <a:latin typeface="Consolas"/>
                <a:ea typeface="Consolas"/>
                <a:cs typeface="Consolas"/>
                <a:sym typeface="Consolas"/>
              </a:rPr>
              <a:t>bootstrap:</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AppComponent</a:t>
            </a: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0"/>
          <p:cNvSpPr txBox="1"/>
          <p:nvPr/>
        </p:nvSpPr>
        <p:spPr>
          <a:xfrm>
            <a:off x="365300" y="89375"/>
            <a:ext cx="45144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4009">
                <a:latin typeface="Calibri"/>
                <a:ea typeface="Calibri"/>
                <a:cs typeface="Calibri"/>
                <a:sym typeface="Calibri"/>
              </a:rPr>
              <a:t>Angular Framework</a:t>
            </a:r>
            <a:endParaRPr sz="1685"/>
          </a:p>
        </p:txBody>
      </p:sp>
      <p:sp>
        <p:nvSpPr>
          <p:cNvPr id="83" name="Google Shape;83;p10"/>
          <p:cNvSpPr txBox="1"/>
          <p:nvPr/>
        </p:nvSpPr>
        <p:spPr>
          <a:xfrm>
            <a:off x="365300" y="815400"/>
            <a:ext cx="8102700" cy="3833100"/>
          </a:xfrm>
          <a:prstGeom prst="rect">
            <a:avLst/>
          </a:prstGeom>
          <a:noFill/>
          <a:ln>
            <a:noFill/>
          </a:ln>
        </p:spPr>
        <p:txBody>
          <a:bodyPr anchorCtr="0" anchor="t" bIns="45700" lIns="91425" spcFirstLastPara="1" rIns="91425" wrap="square" tIns="45700">
            <a:noAutofit/>
          </a:bodyPr>
          <a:lstStyle/>
          <a:p>
            <a:pPr indent="-291920" lvl="0" marL="343080" marR="0" rtl="0" algn="just">
              <a:lnSpc>
                <a:spcPct val="115000"/>
              </a:lnSpc>
              <a:spcBef>
                <a:spcPts val="0"/>
              </a:spcBef>
              <a:spcAft>
                <a:spcPts val="0"/>
              </a:spcAft>
              <a:buClr>
                <a:srgbClr val="000000"/>
              </a:buClr>
              <a:buSzPts val="2000"/>
              <a:buFont typeface="Arial"/>
              <a:buChar char="➢"/>
            </a:pPr>
            <a:r>
              <a:rPr lang="en-US" sz="2000">
                <a:latin typeface="Calibri"/>
                <a:ea typeface="Calibri"/>
                <a:cs typeface="Calibri"/>
                <a:sym typeface="Calibri"/>
              </a:rPr>
              <a:t>Angular is a Javascript framework that allows you to create reactive </a:t>
            </a:r>
            <a:r>
              <a:rPr i="1" lang="en-US" sz="2000">
                <a:latin typeface="Calibri"/>
                <a:ea typeface="Calibri"/>
                <a:cs typeface="Calibri"/>
                <a:sym typeface="Calibri"/>
              </a:rPr>
              <a:t>Single Page Applications</a:t>
            </a:r>
            <a:r>
              <a:rPr lang="en-US" sz="2000">
                <a:latin typeface="Calibri"/>
                <a:ea typeface="Calibri"/>
                <a:cs typeface="Calibri"/>
                <a:sym typeface="Calibri"/>
              </a:rPr>
              <a:t> (SPAs).</a:t>
            </a:r>
            <a:endParaRPr sz="2000">
              <a:latin typeface="Calibri"/>
              <a:ea typeface="Calibri"/>
              <a:cs typeface="Calibri"/>
              <a:sym typeface="Calibri"/>
            </a:endParaRPr>
          </a:p>
          <a:p>
            <a:pPr indent="-291920" lvl="0" marL="34308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A </a:t>
            </a:r>
            <a:r>
              <a:rPr i="1" lang="en-US" sz="2000">
                <a:latin typeface="Calibri"/>
                <a:ea typeface="Calibri"/>
                <a:cs typeface="Calibri"/>
                <a:sym typeface="Calibri"/>
              </a:rPr>
              <a:t>SPA</a:t>
            </a:r>
            <a:r>
              <a:rPr lang="en-US" sz="2000">
                <a:latin typeface="Calibri"/>
                <a:ea typeface="Calibri"/>
                <a:cs typeface="Calibri"/>
                <a:sym typeface="Calibri"/>
              </a:rPr>
              <a:t> is single page in which, only by using javascript, we modify the HTML content without having to reach out to the server for each page change.</a:t>
            </a:r>
            <a:endParaRPr sz="2000">
              <a:latin typeface="Calibri"/>
              <a:ea typeface="Calibri"/>
              <a:cs typeface="Calibri"/>
              <a:sym typeface="Calibri"/>
            </a:endParaRPr>
          </a:p>
          <a:p>
            <a:pPr indent="-291920" lvl="0" marL="34308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It's very fast and everything loads instantly. Because changing the page with Javascript is much faster than having to reach out to the server for every page change and for every piece of data you want to display.  </a:t>
            </a:r>
            <a:endParaRPr sz="2000">
              <a:latin typeface="Calibri"/>
              <a:ea typeface="Calibri"/>
              <a:cs typeface="Calibri"/>
              <a:sym typeface="Calibri"/>
            </a:endParaRPr>
          </a:p>
          <a:p>
            <a:pPr indent="-291920" lvl="0" marL="34308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If any </a:t>
            </a:r>
            <a:r>
              <a:rPr i="1" lang="en-US" sz="2000">
                <a:latin typeface="Calibri"/>
                <a:ea typeface="Calibri"/>
                <a:cs typeface="Calibri"/>
                <a:sym typeface="Calibri"/>
              </a:rPr>
              <a:t>data</a:t>
            </a:r>
            <a:r>
              <a:rPr lang="en-US" sz="2000">
                <a:latin typeface="Calibri"/>
                <a:ea typeface="Calibri"/>
                <a:cs typeface="Calibri"/>
                <a:sym typeface="Calibri"/>
              </a:rPr>
              <a:t> is needed from the server we just load it in the background so the user never leaves this experience of having a reactive web application to use.</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6"/>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Component</a:t>
            </a:r>
            <a:endParaRPr/>
          </a:p>
        </p:txBody>
      </p:sp>
      <p:pic>
        <p:nvPicPr>
          <p:cNvPr id="370" name="Google Shape;370;p46"/>
          <p:cNvPicPr preferRelativeResize="0"/>
          <p:nvPr>
            <p:ph idx="1" type="body"/>
          </p:nvPr>
        </p:nvPicPr>
        <p:blipFill rotWithShape="1">
          <a:blip r:embed="rId3">
            <a:alphaModFix/>
          </a:blip>
          <a:srcRect b="0" l="0" r="0" t="0"/>
          <a:stretch/>
        </p:blipFill>
        <p:spPr>
          <a:xfrm>
            <a:off x="1589852" y="895350"/>
            <a:ext cx="5257799" cy="351204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7"/>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Component</a:t>
            </a:r>
            <a:endParaRPr/>
          </a:p>
        </p:txBody>
      </p:sp>
      <p:sp>
        <p:nvSpPr>
          <p:cNvPr id="376" name="Google Shape;376;p47"/>
          <p:cNvSpPr/>
          <p:nvPr/>
        </p:nvSpPr>
        <p:spPr>
          <a:xfrm>
            <a:off x="221530" y="1279166"/>
            <a:ext cx="3282373" cy="369332"/>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ng generate component [name]</a:t>
            </a:r>
            <a:endParaRPr/>
          </a:p>
        </p:txBody>
      </p:sp>
      <p:sp>
        <p:nvSpPr>
          <p:cNvPr id="377" name="Google Shape;377;p47"/>
          <p:cNvSpPr/>
          <p:nvPr/>
        </p:nvSpPr>
        <p:spPr>
          <a:xfrm>
            <a:off x="228600" y="971550"/>
            <a:ext cx="3275303"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Command</a:t>
            </a:r>
            <a:endParaRPr/>
          </a:p>
        </p:txBody>
      </p:sp>
      <p:sp>
        <p:nvSpPr>
          <p:cNvPr id="378" name="Google Shape;378;p47"/>
          <p:cNvSpPr/>
          <p:nvPr/>
        </p:nvSpPr>
        <p:spPr>
          <a:xfrm>
            <a:off x="228600" y="2106063"/>
            <a:ext cx="84582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app.module.ts</a:t>
            </a:r>
            <a:endParaRPr sz="1800">
              <a:solidFill>
                <a:schemeClr val="lt1"/>
              </a:solidFill>
              <a:latin typeface="Calibri"/>
              <a:ea typeface="Calibri"/>
              <a:cs typeface="Calibri"/>
              <a:sym typeface="Calibri"/>
            </a:endParaRPr>
          </a:p>
        </p:txBody>
      </p:sp>
      <p:sp>
        <p:nvSpPr>
          <p:cNvPr id="379" name="Google Shape;379;p47"/>
          <p:cNvSpPr/>
          <p:nvPr/>
        </p:nvSpPr>
        <p:spPr>
          <a:xfrm>
            <a:off x="228600" y="2413679"/>
            <a:ext cx="8458200" cy="1754326"/>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C586C0"/>
                </a:solidFill>
                <a:latin typeface="Consolas"/>
                <a:ea typeface="Consolas"/>
                <a:cs typeface="Consolas"/>
                <a:sym typeface="Consolas"/>
              </a:rPr>
              <a:t>import</a:t>
            </a:r>
            <a:r>
              <a:rPr lang="en-US" sz="1800">
                <a:solidFill>
                  <a:srgbClr val="D4D4D4"/>
                </a:solidFill>
                <a:latin typeface="Consolas"/>
                <a:ea typeface="Consolas"/>
                <a:cs typeface="Consolas"/>
                <a:sym typeface="Consolas"/>
              </a:rPr>
              <a:t> { </a:t>
            </a:r>
            <a:r>
              <a:rPr lang="en-US" sz="1800">
                <a:solidFill>
                  <a:srgbClr val="9CDCFE"/>
                </a:solidFill>
                <a:latin typeface="Consolas"/>
                <a:ea typeface="Consolas"/>
                <a:cs typeface="Consolas"/>
                <a:sym typeface="Consolas"/>
              </a:rPr>
              <a:t>MyComponentComponent</a:t>
            </a:r>
            <a:r>
              <a:rPr lang="en-US" sz="1800">
                <a:solidFill>
                  <a:srgbClr val="D4D4D4"/>
                </a:solidFill>
                <a:latin typeface="Consolas"/>
                <a:ea typeface="Consolas"/>
                <a:cs typeface="Consolas"/>
                <a:sym typeface="Consolas"/>
              </a:rPr>
              <a:t> } </a:t>
            </a:r>
            <a:r>
              <a:rPr lang="en-US" sz="1800">
                <a:solidFill>
                  <a:srgbClr val="C586C0"/>
                </a:solidFill>
                <a:latin typeface="Consolas"/>
                <a:ea typeface="Consolas"/>
                <a:cs typeface="Consolas"/>
                <a:sym typeface="Consolas"/>
              </a:rPr>
              <a:t>from</a:t>
            </a:r>
            <a:r>
              <a:rPr lang="en-US" sz="1800">
                <a:solidFill>
                  <a:srgbClr val="D4D4D4"/>
                </a:solidFill>
                <a:latin typeface="Consolas"/>
                <a:ea typeface="Consolas"/>
                <a:cs typeface="Consolas"/>
                <a:sym typeface="Consolas"/>
              </a:rPr>
              <a:t> </a:t>
            </a:r>
            <a:r>
              <a:rPr lang="en-US" sz="1800">
                <a:solidFill>
                  <a:srgbClr val="CE9178"/>
                </a:solidFill>
                <a:latin typeface="Consolas"/>
                <a:ea typeface="Consolas"/>
                <a:cs typeface="Consolas"/>
                <a:sym typeface="Consolas"/>
              </a:rPr>
              <a:t>‘./[name]/[name].component’</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br>
              <a:rPr lang="en-US" sz="1800">
                <a:solidFill>
                  <a:srgbClr val="D4D4D4"/>
                </a:solidFill>
                <a:latin typeface="Consolas"/>
                <a:ea typeface="Consolas"/>
                <a:cs typeface="Consolas"/>
                <a:sym typeface="Consolas"/>
              </a:rPr>
            </a:br>
            <a:r>
              <a:rPr lang="en-US" sz="1800">
                <a:solidFill>
                  <a:srgbClr val="D4D4D4"/>
                </a:solidFill>
                <a:latin typeface="Consolas"/>
                <a:ea typeface="Consolas"/>
                <a:cs typeface="Consolas"/>
                <a:sym typeface="Consolas"/>
              </a:rPr>
              <a:t>@</a:t>
            </a:r>
            <a:r>
              <a:rPr lang="en-US" sz="1800">
                <a:solidFill>
                  <a:srgbClr val="DCDCAA"/>
                </a:solidFill>
                <a:latin typeface="Consolas"/>
                <a:ea typeface="Consolas"/>
                <a:cs typeface="Consolas"/>
                <a:sym typeface="Consolas"/>
              </a:rPr>
              <a:t>NgModule</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9CDCFE"/>
                </a:solidFill>
                <a:latin typeface="Consolas"/>
                <a:ea typeface="Consolas"/>
                <a:cs typeface="Consolas"/>
                <a:sym typeface="Consolas"/>
              </a:rPr>
              <a:t>declarations:</a:t>
            </a:r>
            <a:r>
              <a:rPr lang="en-US" sz="18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800">
                <a:solidFill>
                  <a:srgbClr val="9CDCFE"/>
                </a:solidFill>
                <a:latin typeface="Consolas"/>
                <a:ea typeface="Consolas"/>
                <a:cs typeface="Consolas"/>
                <a:sym typeface="Consolas"/>
              </a:rPr>
              <a:t>	MyComponentComponent</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8"/>
          <p:cNvSpPr/>
          <p:nvPr/>
        </p:nvSpPr>
        <p:spPr>
          <a:xfrm>
            <a:off x="228602" y="1196054"/>
            <a:ext cx="7162798" cy="341632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C586C0"/>
                </a:solidFill>
                <a:latin typeface="Consolas"/>
                <a:ea typeface="Consolas"/>
                <a:cs typeface="Consolas"/>
                <a:sym typeface="Consolas"/>
              </a:rPr>
              <a:t>import</a:t>
            </a:r>
            <a:r>
              <a:rPr lang="en-US" sz="1800">
                <a:solidFill>
                  <a:srgbClr val="D4D4D4"/>
                </a:solidFill>
                <a:latin typeface="Consolas"/>
                <a:ea typeface="Consolas"/>
                <a:cs typeface="Consolas"/>
                <a:sym typeface="Consolas"/>
              </a:rPr>
              <a:t> { </a:t>
            </a:r>
            <a:r>
              <a:rPr lang="en-US" sz="1800">
                <a:solidFill>
                  <a:srgbClr val="9CDCFE"/>
                </a:solidFill>
                <a:latin typeface="Consolas"/>
                <a:ea typeface="Consolas"/>
                <a:cs typeface="Consolas"/>
                <a:sym typeface="Consolas"/>
              </a:rPr>
              <a:t>Component</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OnInit</a:t>
            </a:r>
            <a:r>
              <a:rPr lang="en-US" sz="1800">
                <a:solidFill>
                  <a:srgbClr val="D4D4D4"/>
                </a:solidFill>
                <a:latin typeface="Consolas"/>
                <a:ea typeface="Consolas"/>
                <a:cs typeface="Consolas"/>
                <a:sym typeface="Consolas"/>
              </a:rPr>
              <a:t> } </a:t>
            </a:r>
            <a:r>
              <a:rPr lang="en-US" sz="1800">
                <a:solidFill>
                  <a:srgbClr val="C586C0"/>
                </a:solidFill>
                <a:latin typeface="Consolas"/>
                <a:ea typeface="Consolas"/>
                <a:cs typeface="Consolas"/>
                <a:sym typeface="Consolas"/>
              </a:rPr>
              <a:t>from</a:t>
            </a:r>
            <a:r>
              <a:rPr lang="en-US" sz="1800">
                <a:solidFill>
                  <a:srgbClr val="D4D4D4"/>
                </a:solidFill>
                <a:latin typeface="Consolas"/>
                <a:ea typeface="Consolas"/>
                <a:cs typeface="Consolas"/>
                <a:sym typeface="Consolas"/>
              </a:rPr>
              <a:t> </a:t>
            </a:r>
            <a:r>
              <a:rPr lang="en-US" sz="1800">
                <a:solidFill>
                  <a:srgbClr val="CE9178"/>
                </a:solidFill>
                <a:latin typeface="Consolas"/>
                <a:ea typeface="Consolas"/>
                <a:cs typeface="Consolas"/>
                <a:sym typeface="Consolas"/>
              </a:rPr>
              <a:t>'@angular/core'</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r>
              <a:rPr lang="en-US" sz="1800">
                <a:solidFill>
                  <a:srgbClr val="DCDCAA"/>
                </a:solidFill>
                <a:latin typeface="Consolas"/>
                <a:ea typeface="Consolas"/>
                <a:cs typeface="Consolas"/>
                <a:sym typeface="Consolas"/>
              </a:rPr>
              <a:t>Component</a:t>
            </a:r>
            <a:r>
              <a:rPr lang="en-US" sz="1800">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rPr b="0" i="0" lang="en-US" sz="1800" u="none" cap="none" strike="noStrike">
                <a:solidFill>
                  <a:srgbClr val="9CDCFE"/>
                </a:solidFill>
                <a:latin typeface="Consolas"/>
                <a:ea typeface="Consolas"/>
                <a:cs typeface="Consolas"/>
                <a:sym typeface="Consolas"/>
              </a:rPr>
              <a:t>selector:</a:t>
            </a:r>
            <a:r>
              <a:rPr b="0" i="0" lang="en-US" sz="1800" u="none" cap="none" strike="noStrike">
                <a:solidFill>
                  <a:srgbClr val="D4D4D4"/>
                </a:solidFill>
                <a:latin typeface="Consolas"/>
                <a:ea typeface="Consolas"/>
                <a:cs typeface="Consolas"/>
                <a:sym typeface="Consolas"/>
              </a:rPr>
              <a:t> </a:t>
            </a:r>
            <a:r>
              <a:rPr b="0" i="0" lang="en-US" sz="1800" u="none" cap="none" strike="noStrike">
                <a:solidFill>
                  <a:srgbClr val="CE9178"/>
                </a:solidFill>
                <a:latin typeface="Consolas"/>
                <a:ea typeface="Consolas"/>
                <a:cs typeface="Consolas"/>
                <a:sym typeface="Consolas"/>
              </a:rPr>
              <a:t>'app-my-component'</a:t>
            </a:r>
            <a:r>
              <a:rPr b="0" i="0" lang="en-US" sz="1800" u="none" cap="none" strike="noStrike">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rPr b="0" i="0" lang="en-US" sz="1800" u="none" cap="none" strike="noStrike">
                <a:solidFill>
                  <a:srgbClr val="9CDCFE"/>
                </a:solidFill>
                <a:latin typeface="Consolas"/>
                <a:ea typeface="Consolas"/>
                <a:cs typeface="Consolas"/>
                <a:sym typeface="Consolas"/>
              </a:rPr>
              <a:t>templateUrl:</a:t>
            </a:r>
            <a:r>
              <a:rPr b="0" i="0" lang="en-US" sz="1800" u="none" cap="none" strike="noStrike">
                <a:solidFill>
                  <a:srgbClr val="D4D4D4"/>
                </a:solidFill>
                <a:latin typeface="Consolas"/>
                <a:ea typeface="Consolas"/>
                <a:cs typeface="Consolas"/>
                <a:sym typeface="Consolas"/>
              </a:rPr>
              <a:t> </a:t>
            </a:r>
            <a:r>
              <a:rPr b="0" i="0" lang="en-US" sz="1800" u="none" cap="none" strike="noStrike">
                <a:solidFill>
                  <a:srgbClr val="CE9178"/>
                </a:solidFill>
                <a:latin typeface="Consolas"/>
                <a:ea typeface="Consolas"/>
                <a:cs typeface="Consolas"/>
                <a:sym typeface="Consolas"/>
              </a:rPr>
              <a:t>'./my-component.component.html'</a:t>
            </a:r>
            <a:r>
              <a:rPr b="0" i="0" lang="en-US" sz="1800" u="none" cap="none" strike="noStrike">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rPr b="0" i="0" lang="en-US" sz="1800" u="none" cap="none" strike="noStrike">
                <a:solidFill>
                  <a:srgbClr val="9CDCFE"/>
                </a:solidFill>
                <a:latin typeface="Consolas"/>
                <a:ea typeface="Consolas"/>
                <a:cs typeface="Consolas"/>
                <a:sym typeface="Consolas"/>
              </a:rPr>
              <a:t>styleUrls:</a:t>
            </a:r>
            <a:r>
              <a:rPr b="0" i="0" lang="en-US" sz="1800" u="none" cap="none" strike="noStrike">
                <a:solidFill>
                  <a:srgbClr val="D4D4D4"/>
                </a:solidFill>
                <a:latin typeface="Consolas"/>
                <a:ea typeface="Consolas"/>
                <a:cs typeface="Consolas"/>
                <a:sym typeface="Consolas"/>
              </a:rPr>
              <a:t> [</a:t>
            </a:r>
            <a:r>
              <a:rPr b="0" i="0" lang="en-US" sz="1800" u="none" cap="none" strike="noStrike">
                <a:solidFill>
                  <a:srgbClr val="CE9178"/>
                </a:solidFill>
                <a:latin typeface="Consolas"/>
                <a:ea typeface="Consolas"/>
                <a:cs typeface="Consolas"/>
                <a:sym typeface="Consolas"/>
              </a:rPr>
              <a:t>'./my-component.component.css'</a:t>
            </a:r>
            <a:r>
              <a:rPr b="0" i="0" lang="en-US" sz="1800" u="none" cap="none" strike="noStrike">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C586C0"/>
                </a:solidFill>
                <a:latin typeface="Consolas"/>
                <a:ea typeface="Consolas"/>
                <a:cs typeface="Consolas"/>
                <a:sym typeface="Consolas"/>
              </a:rPr>
              <a:t>export</a:t>
            </a:r>
            <a:r>
              <a:rPr lang="en-US" sz="1800">
                <a:solidFill>
                  <a:srgbClr val="D4D4D4"/>
                </a:solidFill>
                <a:latin typeface="Consolas"/>
                <a:ea typeface="Consolas"/>
                <a:cs typeface="Consolas"/>
                <a:sym typeface="Consolas"/>
              </a:rPr>
              <a:t> </a:t>
            </a:r>
            <a:r>
              <a:rPr lang="en-US" sz="1800">
                <a:solidFill>
                  <a:srgbClr val="569CD6"/>
                </a:solidFill>
                <a:latin typeface="Consolas"/>
                <a:ea typeface="Consolas"/>
                <a:cs typeface="Consolas"/>
                <a:sym typeface="Consolas"/>
              </a:rPr>
              <a:t>class</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MyComponentComponent</a:t>
            </a:r>
            <a:r>
              <a:rPr lang="en-US" sz="1800">
                <a:solidFill>
                  <a:srgbClr val="D4D4D4"/>
                </a:solidFill>
                <a:latin typeface="Consolas"/>
                <a:ea typeface="Consolas"/>
                <a:cs typeface="Consolas"/>
                <a:sym typeface="Consolas"/>
              </a:rPr>
              <a:t> </a:t>
            </a:r>
            <a:r>
              <a:rPr lang="en-US" sz="1800">
                <a:solidFill>
                  <a:srgbClr val="569CD6"/>
                </a:solidFill>
                <a:latin typeface="Consolas"/>
                <a:ea typeface="Consolas"/>
                <a:cs typeface="Consolas"/>
                <a:sym typeface="Consolas"/>
              </a:rPr>
              <a:t>implements</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OnInit</a:t>
            </a:r>
            <a:r>
              <a:rPr lang="en-US" sz="1800">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800" u="none" cap="none" strike="noStrike">
                <a:solidFill>
                  <a:srgbClr val="9CDCFE"/>
                </a:solidFill>
                <a:latin typeface="Consolas"/>
                <a:ea typeface="Consolas"/>
                <a:cs typeface="Consolas"/>
                <a:sym typeface="Consolas"/>
              </a:rPr>
              <a:t>messageValue</a:t>
            </a:r>
            <a:r>
              <a:rPr b="0" i="0" lang="en-US" sz="1800" u="none" cap="none" strike="noStrike">
                <a:solidFill>
                  <a:srgbClr val="D4D4D4"/>
                </a:solidFill>
                <a:latin typeface="Consolas"/>
                <a:ea typeface="Consolas"/>
                <a:cs typeface="Consolas"/>
                <a:sym typeface="Consolas"/>
              </a:rPr>
              <a:t>: </a:t>
            </a:r>
            <a:r>
              <a:rPr b="0" i="0" lang="en-US" sz="1800" u="none" cap="none" strike="noStrike">
                <a:solidFill>
                  <a:srgbClr val="4EC9B0"/>
                </a:solidFill>
                <a:latin typeface="Consolas"/>
                <a:ea typeface="Consolas"/>
                <a:cs typeface="Consolas"/>
                <a:sym typeface="Consolas"/>
              </a:rPr>
              <a:t>string</a:t>
            </a:r>
            <a:r>
              <a:rPr b="0" i="0" lang="en-US" sz="1800" u="none" cap="none" strike="noStrike">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rPr b="0" i="0" lang="en-US" sz="1800" u="none" cap="none" strike="noStrike">
                <a:solidFill>
                  <a:srgbClr val="569CD6"/>
                </a:solidFill>
                <a:latin typeface="Consolas"/>
                <a:ea typeface="Consolas"/>
                <a:cs typeface="Consolas"/>
                <a:sym typeface="Consolas"/>
              </a:rPr>
              <a:t>constructor</a:t>
            </a:r>
            <a:r>
              <a:rPr b="0" i="0" lang="en-US" sz="1800" u="none" cap="none" strike="noStrike">
                <a:solidFill>
                  <a:srgbClr val="D4D4D4"/>
                </a:solidFill>
                <a:latin typeface="Consolas"/>
                <a:ea typeface="Consolas"/>
                <a:cs typeface="Consolas"/>
                <a:sym typeface="Consolas"/>
              </a:rPr>
              <a:t>() { }</a:t>
            </a:r>
            <a:endParaRPr/>
          </a:p>
          <a:p>
            <a:pPr indent="0" lvl="1" marL="457200" marR="0" rtl="0" algn="l">
              <a:spcBef>
                <a:spcPts val="0"/>
              </a:spcBef>
              <a:spcAft>
                <a:spcPts val="0"/>
              </a:spcAft>
              <a:buNone/>
            </a:pPr>
            <a:r>
              <a:rPr b="0" i="0" lang="en-US" sz="1800" u="none" cap="none" strike="noStrike">
                <a:solidFill>
                  <a:srgbClr val="DCDCAA"/>
                </a:solidFill>
                <a:latin typeface="Consolas"/>
                <a:ea typeface="Consolas"/>
                <a:cs typeface="Consolas"/>
                <a:sym typeface="Consolas"/>
              </a:rPr>
              <a:t>ngOnInit</a:t>
            </a:r>
            <a:r>
              <a:rPr b="0" i="0" lang="en-US" sz="1800" u="none" cap="none" strike="noStrike">
                <a:solidFill>
                  <a:srgbClr val="D4D4D4"/>
                </a:solidFill>
                <a:latin typeface="Consolas"/>
                <a:ea typeface="Consolas"/>
                <a:cs typeface="Consolas"/>
                <a:sym typeface="Consolas"/>
              </a:rPr>
              <a:t>() { }</a:t>
            </a:r>
            <a:endParaRPr/>
          </a:p>
          <a:p>
            <a:pPr indent="0" lvl="1" marL="457200" marR="0" rtl="0" algn="l">
              <a:spcBef>
                <a:spcPts val="0"/>
              </a:spcBef>
              <a:spcAft>
                <a:spcPts val="0"/>
              </a:spcAft>
              <a:buNone/>
            </a:pPr>
            <a:r>
              <a:rPr b="0" i="0" lang="en-US" sz="1800" u="none" cap="none" strike="noStrike">
                <a:solidFill>
                  <a:srgbClr val="DCDCAA"/>
                </a:solidFill>
                <a:latin typeface="Consolas"/>
                <a:ea typeface="Consolas"/>
                <a:cs typeface="Consolas"/>
                <a:sym typeface="Consolas"/>
              </a:rPr>
              <a:t>processString</a:t>
            </a:r>
            <a:r>
              <a:rPr b="0" i="0" lang="en-US" sz="1800" u="none" cap="none" strike="noStrike">
                <a:solidFill>
                  <a:srgbClr val="D4D4D4"/>
                </a:solidFill>
                <a:latin typeface="Consolas"/>
                <a:ea typeface="Consolas"/>
                <a:cs typeface="Consolas"/>
                <a:sym typeface="Consolas"/>
              </a:rPr>
              <a:t>() { }</a:t>
            </a:r>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
        <p:nvSpPr>
          <p:cNvPr id="385" name="Google Shape;385;p48"/>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ng generate component [name]</a:t>
            </a:r>
            <a:endParaRPr/>
          </a:p>
        </p:txBody>
      </p:sp>
      <p:sp>
        <p:nvSpPr>
          <p:cNvPr id="386" name="Google Shape;386;p48"/>
          <p:cNvSpPr/>
          <p:nvPr/>
        </p:nvSpPr>
        <p:spPr>
          <a:xfrm>
            <a:off x="228600" y="892534"/>
            <a:ext cx="71628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[name].component.ts</a:t>
            </a:r>
            <a:endParaRPr sz="1800">
              <a:solidFill>
                <a:schemeClr val="lt1"/>
              </a:solidFill>
              <a:latin typeface="Calibri"/>
              <a:ea typeface="Calibri"/>
              <a:cs typeface="Calibri"/>
              <a:sym typeface="Calibri"/>
            </a:endParaRPr>
          </a:p>
        </p:txBody>
      </p:sp>
      <p:cxnSp>
        <p:nvCxnSpPr>
          <p:cNvPr id="387" name="Google Shape;387;p48"/>
          <p:cNvCxnSpPr>
            <a:stCxn id="388" idx="1"/>
            <a:endCxn id="389" idx="1"/>
          </p:cNvCxnSpPr>
          <p:nvPr/>
        </p:nvCxnSpPr>
        <p:spPr>
          <a:xfrm flipH="1">
            <a:off x="6591300" y="2069639"/>
            <a:ext cx="838200" cy="278100"/>
          </a:xfrm>
          <a:prstGeom prst="straightConnector1">
            <a:avLst/>
          </a:prstGeom>
          <a:noFill/>
          <a:ln cap="flat" cmpd="sng" w="38100">
            <a:solidFill>
              <a:srgbClr val="00B050"/>
            </a:solidFill>
            <a:prstDash val="solid"/>
            <a:round/>
            <a:headEnd len="sm" w="sm" type="none"/>
            <a:tailEnd len="sm" w="sm" type="none"/>
          </a:ln>
        </p:spPr>
      </p:cxnSp>
      <p:sp>
        <p:nvSpPr>
          <p:cNvPr id="388" name="Google Shape;388;p48"/>
          <p:cNvSpPr txBox="1"/>
          <p:nvPr/>
        </p:nvSpPr>
        <p:spPr>
          <a:xfrm>
            <a:off x="7429500" y="1884973"/>
            <a:ext cx="1676400" cy="369332"/>
          </a:xfrm>
          <a:prstGeom prst="rect">
            <a:avLst/>
          </a:prstGeom>
          <a:solidFill>
            <a:srgbClr val="00B050"/>
          </a:solidFill>
          <a:ln cap="flat" cmpd="sng" w="9525">
            <a:solidFill>
              <a:srgbClr val="92D050"/>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Calibri"/>
                <a:ea typeface="Calibri"/>
                <a:cs typeface="Calibri"/>
                <a:sym typeface="Calibri"/>
              </a:rPr>
              <a:t>View template</a:t>
            </a:r>
            <a:endParaRPr/>
          </a:p>
        </p:txBody>
      </p:sp>
      <p:sp>
        <p:nvSpPr>
          <p:cNvPr id="390" name="Google Shape;390;p48"/>
          <p:cNvSpPr txBox="1"/>
          <p:nvPr/>
        </p:nvSpPr>
        <p:spPr>
          <a:xfrm>
            <a:off x="3886200" y="4027655"/>
            <a:ext cx="1524001" cy="369332"/>
          </a:xfrm>
          <a:prstGeom prst="rect">
            <a:avLst/>
          </a:prstGeom>
          <a:solidFill>
            <a:srgbClr val="00B050"/>
          </a:solidFill>
          <a:ln cap="flat" cmpd="sng" w="9525">
            <a:solidFill>
              <a:srgbClr val="92D050"/>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Calibri"/>
                <a:ea typeface="Calibri"/>
                <a:cs typeface="Calibri"/>
                <a:sym typeface="Calibri"/>
              </a:rPr>
              <a:t>Business logic</a:t>
            </a:r>
            <a:endParaRPr/>
          </a:p>
        </p:txBody>
      </p:sp>
      <p:cxnSp>
        <p:nvCxnSpPr>
          <p:cNvPr id="391" name="Google Shape;391;p48"/>
          <p:cNvCxnSpPr>
            <a:stCxn id="390" idx="1"/>
            <a:endCxn id="392" idx="1"/>
          </p:cNvCxnSpPr>
          <p:nvPr/>
        </p:nvCxnSpPr>
        <p:spPr>
          <a:xfrm rot="10800000">
            <a:off x="3514800" y="3936021"/>
            <a:ext cx="371400" cy="276300"/>
          </a:xfrm>
          <a:prstGeom prst="straightConnector1">
            <a:avLst/>
          </a:prstGeom>
          <a:noFill/>
          <a:ln cap="flat" cmpd="sng" w="38100">
            <a:solidFill>
              <a:srgbClr val="00B050"/>
            </a:solidFill>
            <a:prstDash val="solid"/>
            <a:round/>
            <a:headEnd len="sm" w="sm" type="none"/>
            <a:tailEnd len="sm" w="sm" type="none"/>
          </a:ln>
        </p:spPr>
      </p:cxnSp>
      <p:sp>
        <p:nvSpPr>
          <p:cNvPr id="392" name="Google Shape;392;p48"/>
          <p:cNvSpPr/>
          <p:nvPr/>
        </p:nvSpPr>
        <p:spPr>
          <a:xfrm rot="10800000">
            <a:off x="3248024" y="3587104"/>
            <a:ext cx="266702" cy="738791"/>
          </a:xfrm>
          <a:prstGeom prst="leftBrace">
            <a:avLst>
              <a:gd fmla="val 8333" name="adj1"/>
              <a:gd fmla="val 52771" name="adj2"/>
            </a:avLst>
          </a:prstGeom>
          <a:noFill/>
          <a:ln cap="flat" cmpd="sng" w="38100">
            <a:solidFill>
              <a:srgbClr val="00B05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9" name="Google Shape;389;p48"/>
          <p:cNvSpPr/>
          <p:nvPr/>
        </p:nvSpPr>
        <p:spPr>
          <a:xfrm rot="10800000">
            <a:off x="6324600" y="2095888"/>
            <a:ext cx="266702" cy="533401"/>
          </a:xfrm>
          <a:prstGeom prst="leftBrace">
            <a:avLst>
              <a:gd fmla="val 8333" name="adj1"/>
              <a:gd fmla="val 52771" name="adj2"/>
            </a:avLst>
          </a:prstGeom>
          <a:noFill/>
          <a:ln cap="flat" cmpd="sng" w="38100">
            <a:solidFill>
              <a:srgbClr val="00B05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93" name="Google Shape;393;p48"/>
          <p:cNvSpPr txBox="1"/>
          <p:nvPr/>
        </p:nvSpPr>
        <p:spPr>
          <a:xfrm>
            <a:off x="4343400" y="3301483"/>
            <a:ext cx="647702" cy="369332"/>
          </a:xfrm>
          <a:prstGeom prst="rect">
            <a:avLst/>
          </a:prstGeom>
          <a:solidFill>
            <a:srgbClr val="00B050"/>
          </a:solidFill>
          <a:ln cap="flat" cmpd="sng" w="9525">
            <a:solidFill>
              <a:srgbClr val="92D050"/>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Calibri"/>
                <a:ea typeface="Calibri"/>
                <a:cs typeface="Calibri"/>
                <a:sym typeface="Calibri"/>
              </a:rPr>
              <a:t>Data</a:t>
            </a:r>
            <a:endParaRPr/>
          </a:p>
        </p:txBody>
      </p:sp>
      <p:cxnSp>
        <p:nvCxnSpPr>
          <p:cNvPr id="394" name="Google Shape;394;p48"/>
          <p:cNvCxnSpPr>
            <a:stCxn id="393" idx="1"/>
            <a:endCxn id="395" idx="3"/>
          </p:cNvCxnSpPr>
          <p:nvPr/>
        </p:nvCxnSpPr>
        <p:spPr>
          <a:xfrm rot="10800000">
            <a:off x="3333600" y="3321149"/>
            <a:ext cx="1009800" cy="165000"/>
          </a:xfrm>
          <a:prstGeom prst="straightConnector1">
            <a:avLst/>
          </a:prstGeom>
          <a:noFill/>
          <a:ln cap="flat" cmpd="sng" w="38100">
            <a:solidFill>
              <a:srgbClr val="00B050"/>
            </a:solidFill>
            <a:prstDash val="solid"/>
            <a:round/>
            <a:headEnd len="sm" w="sm" type="none"/>
            <a:tailEnd len="sm" w="sm" type="none"/>
          </a:ln>
        </p:spPr>
      </p:cxnSp>
      <p:sp>
        <p:nvSpPr>
          <p:cNvPr id="395" name="Google Shape;395;p48"/>
          <p:cNvSpPr/>
          <p:nvPr/>
        </p:nvSpPr>
        <p:spPr>
          <a:xfrm>
            <a:off x="704847" y="3168731"/>
            <a:ext cx="2628902" cy="304799"/>
          </a:xfrm>
          <a:prstGeom prst="rect">
            <a:avLst/>
          </a:prstGeom>
          <a:noFill/>
          <a:ln cap="flat" cmpd="sng" w="254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6" name="Google Shape;396;p48"/>
          <p:cNvSpPr txBox="1"/>
          <p:nvPr/>
        </p:nvSpPr>
        <p:spPr>
          <a:xfrm>
            <a:off x="7435850" y="1352550"/>
            <a:ext cx="1676400" cy="369332"/>
          </a:xfrm>
          <a:prstGeom prst="rect">
            <a:avLst/>
          </a:prstGeom>
          <a:solidFill>
            <a:srgbClr val="00B050"/>
          </a:solidFill>
          <a:ln cap="flat" cmpd="sng" w="9525">
            <a:solidFill>
              <a:srgbClr val="92D050"/>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Calibri"/>
                <a:ea typeface="Calibri"/>
                <a:cs typeface="Calibri"/>
                <a:sym typeface="Calibri"/>
              </a:rPr>
              <a:t>Bean name</a:t>
            </a:r>
            <a:endParaRPr/>
          </a:p>
        </p:txBody>
      </p:sp>
      <p:cxnSp>
        <p:nvCxnSpPr>
          <p:cNvPr id="397" name="Google Shape;397;p48"/>
          <p:cNvCxnSpPr>
            <a:stCxn id="396" idx="1"/>
            <a:endCxn id="398" idx="3"/>
          </p:cNvCxnSpPr>
          <p:nvPr/>
        </p:nvCxnSpPr>
        <p:spPr>
          <a:xfrm flipH="1">
            <a:off x="4343450" y="1537216"/>
            <a:ext cx="3092400" cy="369300"/>
          </a:xfrm>
          <a:prstGeom prst="straightConnector1">
            <a:avLst/>
          </a:prstGeom>
          <a:noFill/>
          <a:ln cap="flat" cmpd="sng" w="38100">
            <a:solidFill>
              <a:srgbClr val="00B050"/>
            </a:solidFill>
            <a:prstDash val="solid"/>
            <a:round/>
            <a:headEnd len="sm" w="sm" type="none"/>
            <a:tailEnd len="sm" w="sm" type="none"/>
          </a:ln>
        </p:spPr>
      </p:cxnSp>
      <p:sp>
        <p:nvSpPr>
          <p:cNvPr id="398" name="Google Shape;398;p48"/>
          <p:cNvSpPr/>
          <p:nvPr/>
        </p:nvSpPr>
        <p:spPr>
          <a:xfrm>
            <a:off x="2019298" y="1754148"/>
            <a:ext cx="2324102" cy="304799"/>
          </a:xfrm>
          <a:prstGeom prst="rect">
            <a:avLst/>
          </a:prstGeom>
          <a:noFill/>
          <a:ln cap="flat" cmpd="sng" w="254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9"/>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Template Nesting</a:t>
            </a:r>
            <a:endParaRPr/>
          </a:p>
        </p:txBody>
      </p:sp>
      <p:pic>
        <p:nvPicPr>
          <p:cNvPr id="404" name="Google Shape;404;p49"/>
          <p:cNvPicPr preferRelativeResize="0"/>
          <p:nvPr>
            <p:ph idx="1" type="body"/>
          </p:nvPr>
        </p:nvPicPr>
        <p:blipFill rotWithShape="1">
          <a:blip r:embed="rId3">
            <a:alphaModFix/>
          </a:blip>
          <a:srcRect b="0" l="0" r="0" t="0"/>
          <a:stretch/>
        </p:blipFill>
        <p:spPr>
          <a:xfrm>
            <a:off x="1283552" y="742950"/>
            <a:ext cx="6424495" cy="39274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0"/>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Template Nesting</a:t>
            </a:r>
            <a:endParaRPr/>
          </a:p>
        </p:txBody>
      </p:sp>
      <p:grpSp>
        <p:nvGrpSpPr>
          <p:cNvPr id="410" name="Google Shape;410;p50"/>
          <p:cNvGrpSpPr/>
          <p:nvPr/>
        </p:nvGrpSpPr>
        <p:grpSpPr>
          <a:xfrm>
            <a:off x="1482725" y="1043060"/>
            <a:ext cx="6178550" cy="3057365"/>
            <a:chOff x="228600" y="1038385"/>
            <a:chExt cx="6178550" cy="3057365"/>
          </a:xfrm>
        </p:grpSpPr>
        <p:sp>
          <p:nvSpPr>
            <p:cNvPr id="411" name="Google Shape;411;p50"/>
            <p:cNvSpPr/>
            <p:nvPr/>
          </p:nvSpPr>
          <p:spPr>
            <a:xfrm>
              <a:off x="234950" y="1346001"/>
              <a:ext cx="6172200" cy="92333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app-my-component</a:t>
              </a:r>
              <a:r>
                <a:rPr lang="en-US" sz="1800">
                  <a:solidFill>
                    <a:srgbClr val="808080"/>
                  </a:solidFill>
                  <a:latin typeface="Consolas"/>
                  <a:ea typeface="Consolas"/>
                  <a:cs typeface="Consolas"/>
                  <a:sym typeface="Consolas"/>
                </a:rPr>
                <a:t>&gt;&lt;/</a:t>
              </a:r>
              <a:r>
                <a:rPr lang="en-US" sz="1800">
                  <a:solidFill>
                    <a:srgbClr val="569CD6"/>
                  </a:solidFill>
                  <a:latin typeface="Consolas"/>
                  <a:ea typeface="Consolas"/>
                  <a:cs typeface="Consolas"/>
                  <a:sym typeface="Consolas"/>
                </a:rPr>
                <a:t>app-my-component</a:t>
              </a:r>
              <a:r>
                <a:rPr lang="en-US" sz="1800">
                  <a:solidFill>
                    <a:srgbClr val="808080"/>
                  </a:solidFill>
                  <a:latin typeface="Consolas"/>
                  <a:ea typeface="Consolas"/>
                  <a:cs typeface="Consolas"/>
                  <a:sym typeface="Consolas"/>
                </a:rPr>
                <a:t>&gt;</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div</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style</a:t>
              </a:r>
              <a:r>
                <a:rPr lang="en-US" sz="1800">
                  <a:solidFill>
                    <a:srgbClr val="D4D4D4"/>
                  </a:solidFill>
                  <a:latin typeface="Consolas"/>
                  <a:ea typeface="Consolas"/>
                  <a:cs typeface="Consolas"/>
                  <a:sym typeface="Consolas"/>
                </a:rPr>
                <a:t>=</a:t>
              </a:r>
              <a:r>
                <a:rPr lang="en-US" sz="1800">
                  <a:solidFill>
                    <a:srgbClr val="CE9178"/>
                  </a:solidFill>
                  <a:latin typeface="Consolas"/>
                  <a:ea typeface="Consolas"/>
                  <a:cs typeface="Consolas"/>
                  <a:sym typeface="Consolas"/>
                </a:rPr>
                <a:t>"text-align:center"</a:t>
              </a:r>
              <a:r>
                <a:rPr lang="en-US" sz="18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b="0" lang="en-US" sz="1800">
                  <a:solidFill>
                    <a:srgbClr val="808080"/>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
          <p:nvSpPr>
            <p:cNvPr id="412" name="Google Shape;412;p50"/>
            <p:cNvSpPr/>
            <p:nvPr/>
          </p:nvSpPr>
          <p:spPr>
            <a:xfrm>
              <a:off x="228600" y="1038385"/>
              <a:ext cx="617855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app.component.component.html</a:t>
              </a:r>
              <a:endParaRPr sz="1800">
                <a:solidFill>
                  <a:schemeClr val="lt1"/>
                </a:solidFill>
                <a:latin typeface="Calibri"/>
                <a:ea typeface="Calibri"/>
                <a:cs typeface="Calibri"/>
                <a:sym typeface="Calibri"/>
              </a:endParaRPr>
            </a:p>
          </p:txBody>
        </p:sp>
        <p:sp>
          <p:nvSpPr>
            <p:cNvPr id="413" name="Google Shape;413;p50"/>
            <p:cNvSpPr/>
            <p:nvPr/>
          </p:nvSpPr>
          <p:spPr>
            <a:xfrm>
              <a:off x="234950" y="2895421"/>
              <a:ext cx="5029200" cy="1200329"/>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div</a:t>
              </a:r>
              <a:r>
                <a:rPr lang="en-US" sz="1800">
                  <a:solidFill>
                    <a:srgbClr val="808080"/>
                  </a:solidFill>
                  <a:latin typeface="Consolas"/>
                  <a:ea typeface="Consolas"/>
                  <a:cs typeface="Consolas"/>
                  <a:sym typeface="Consolas"/>
                </a:rPr>
                <a:t>&gt;</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808080"/>
                  </a:solidFill>
                  <a:latin typeface="Consolas"/>
                  <a:ea typeface="Consolas"/>
                  <a:cs typeface="Consolas"/>
                  <a:sym typeface="Consolas"/>
                </a:rPr>
                <a:t>    &lt;</a:t>
              </a:r>
              <a:r>
                <a:rPr lang="en-US" sz="1800">
                  <a:solidFill>
                    <a:srgbClr val="569CD6"/>
                  </a:solidFill>
                  <a:latin typeface="Consolas"/>
                  <a:ea typeface="Consolas"/>
                  <a:cs typeface="Consolas"/>
                  <a:sym typeface="Consolas"/>
                </a:rPr>
                <a:t>input</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ngModel</a:t>
              </a:r>
              <a:r>
                <a:rPr lang="en-US" sz="1800">
                  <a:solidFill>
                    <a:srgbClr val="D4D4D4"/>
                  </a:solidFill>
                  <a:latin typeface="Consolas"/>
                  <a:ea typeface="Consolas"/>
                  <a:cs typeface="Consolas"/>
                  <a:sym typeface="Consolas"/>
                </a:rPr>
                <a:t>)]=</a:t>
              </a:r>
              <a:r>
                <a:rPr lang="en-US" sz="1800">
                  <a:solidFill>
                    <a:srgbClr val="CE9178"/>
                  </a:solidFill>
                  <a:latin typeface="Consolas"/>
                  <a:ea typeface="Consolas"/>
                  <a:cs typeface="Consolas"/>
                  <a:sym typeface="Consolas"/>
                </a:rPr>
                <a:t>"messageValue"</a:t>
              </a:r>
              <a:r>
                <a:rPr lang="en-US" sz="1800">
                  <a:solidFill>
                    <a:srgbClr val="808080"/>
                  </a:solidFill>
                  <a:latin typeface="Consolas"/>
                  <a:ea typeface="Consolas"/>
                  <a:cs typeface="Consolas"/>
                  <a:sym typeface="Consolas"/>
                </a:rPr>
                <a:t>&gt;</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div</a:t>
              </a:r>
              <a:r>
                <a:rPr lang="en-US" sz="1800">
                  <a:solidFill>
                    <a:srgbClr val="808080"/>
                  </a:solidFill>
                  <a:latin typeface="Consolas"/>
                  <a:ea typeface="Consolas"/>
                  <a:cs typeface="Consolas"/>
                  <a:sym typeface="Consolas"/>
                </a:rPr>
                <a:t>&gt;</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p</a:t>
              </a:r>
              <a:r>
                <a:rPr lang="en-US" sz="1800">
                  <a:solidFill>
                    <a:srgbClr val="808080"/>
                  </a:solidFill>
                  <a:latin typeface="Consolas"/>
                  <a:ea typeface="Consolas"/>
                  <a:cs typeface="Consolas"/>
                  <a:sym typeface="Consolas"/>
                </a:rPr>
                <a:t>&gt;</a:t>
              </a:r>
              <a:r>
                <a:rPr lang="en-US" sz="1800">
                  <a:solidFill>
                    <a:srgbClr val="D4D4D4"/>
                  </a:solidFill>
                  <a:latin typeface="Consolas"/>
                  <a:ea typeface="Consolas"/>
                  <a:cs typeface="Consolas"/>
                  <a:sym typeface="Consolas"/>
                </a:rPr>
                <a:t> Hello {{messageValue}}! </a:t>
              </a: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p</a:t>
              </a:r>
              <a:r>
                <a:rPr lang="en-US" sz="1800">
                  <a:solidFill>
                    <a:srgbClr val="808080"/>
                  </a:solidFill>
                  <a:latin typeface="Consolas"/>
                  <a:ea typeface="Consolas"/>
                  <a:cs typeface="Consolas"/>
                  <a:sym typeface="Consolas"/>
                </a:rPr>
                <a:t>&gt;</a:t>
              </a:r>
              <a:endParaRPr b="0" sz="1800">
                <a:solidFill>
                  <a:srgbClr val="D4D4D4"/>
                </a:solidFill>
                <a:latin typeface="Consolas"/>
                <a:ea typeface="Consolas"/>
                <a:cs typeface="Consolas"/>
                <a:sym typeface="Consolas"/>
              </a:endParaRPr>
            </a:p>
          </p:txBody>
        </p:sp>
        <p:sp>
          <p:nvSpPr>
            <p:cNvPr id="414" name="Google Shape;414;p50"/>
            <p:cNvSpPr/>
            <p:nvPr/>
          </p:nvSpPr>
          <p:spPr>
            <a:xfrm>
              <a:off x="234950" y="2587805"/>
              <a:ext cx="50292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my-component.component.html</a:t>
              </a:r>
              <a:endParaRPr sz="1800">
                <a:solidFill>
                  <a:schemeClr val="lt1"/>
                </a:solidFill>
                <a:latin typeface="Calibri"/>
                <a:ea typeface="Calibri"/>
                <a:cs typeface="Calibri"/>
                <a:sym typeface="Calibri"/>
              </a:endParaRPr>
            </a:p>
          </p:txBody>
        </p:sp>
        <p:cxnSp>
          <p:nvCxnSpPr>
            <p:cNvPr id="415" name="Google Shape;415;p50"/>
            <p:cNvCxnSpPr>
              <a:stCxn id="416" idx="0"/>
            </p:cNvCxnSpPr>
            <p:nvPr/>
          </p:nvCxnSpPr>
          <p:spPr>
            <a:xfrm rot="10800000">
              <a:off x="2590800" y="1716521"/>
              <a:ext cx="152400" cy="870000"/>
            </a:xfrm>
            <a:prstGeom prst="straightConnector1">
              <a:avLst/>
            </a:prstGeom>
            <a:noFill/>
            <a:ln cap="flat" cmpd="sng" w="38100">
              <a:solidFill>
                <a:srgbClr val="FF0000"/>
              </a:solidFill>
              <a:prstDash val="solid"/>
              <a:round/>
              <a:headEnd len="sm" w="sm" type="none"/>
              <a:tailEnd len="sm" w="sm" type="none"/>
            </a:ln>
          </p:spPr>
        </p:cxnSp>
        <p:sp>
          <p:nvSpPr>
            <p:cNvPr id="417" name="Google Shape;417;p50"/>
            <p:cNvSpPr/>
            <p:nvPr/>
          </p:nvSpPr>
          <p:spPr>
            <a:xfrm>
              <a:off x="304800" y="1411794"/>
              <a:ext cx="4648200" cy="304799"/>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6" name="Google Shape;416;p50"/>
            <p:cNvSpPr/>
            <p:nvPr/>
          </p:nvSpPr>
          <p:spPr>
            <a:xfrm>
              <a:off x="1143000" y="2586521"/>
              <a:ext cx="3200400" cy="304799"/>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1"/>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Template, Component &amp; Data Bind</a:t>
            </a:r>
            <a:endParaRPr/>
          </a:p>
        </p:txBody>
      </p:sp>
      <p:sp>
        <p:nvSpPr>
          <p:cNvPr id="423" name="Google Shape;423;p51"/>
          <p:cNvSpPr/>
          <p:nvPr/>
        </p:nvSpPr>
        <p:spPr>
          <a:xfrm>
            <a:off x="234950" y="2895421"/>
            <a:ext cx="5029200" cy="1200329"/>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div</a:t>
            </a:r>
            <a:r>
              <a:rPr lang="en-US" sz="1800">
                <a:solidFill>
                  <a:srgbClr val="808080"/>
                </a:solidFill>
                <a:latin typeface="Consolas"/>
                <a:ea typeface="Consolas"/>
                <a:cs typeface="Consolas"/>
                <a:sym typeface="Consolas"/>
              </a:rPr>
              <a:t>&gt;</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808080"/>
                </a:solidFill>
                <a:latin typeface="Consolas"/>
                <a:ea typeface="Consolas"/>
                <a:cs typeface="Consolas"/>
                <a:sym typeface="Consolas"/>
              </a:rPr>
              <a:t>    &lt;</a:t>
            </a:r>
            <a:r>
              <a:rPr lang="en-US" sz="1800">
                <a:solidFill>
                  <a:srgbClr val="569CD6"/>
                </a:solidFill>
                <a:latin typeface="Consolas"/>
                <a:ea typeface="Consolas"/>
                <a:cs typeface="Consolas"/>
                <a:sym typeface="Consolas"/>
              </a:rPr>
              <a:t>input</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ngModel</a:t>
            </a:r>
            <a:r>
              <a:rPr lang="en-US" sz="1800">
                <a:solidFill>
                  <a:srgbClr val="D4D4D4"/>
                </a:solidFill>
                <a:latin typeface="Consolas"/>
                <a:ea typeface="Consolas"/>
                <a:cs typeface="Consolas"/>
                <a:sym typeface="Consolas"/>
              </a:rPr>
              <a:t>)]=</a:t>
            </a:r>
            <a:r>
              <a:rPr lang="en-US" sz="1800">
                <a:solidFill>
                  <a:srgbClr val="CE9178"/>
                </a:solidFill>
                <a:latin typeface="Consolas"/>
                <a:ea typeface="Consolas"/>
                <a:cs typeface="Consolas"/>
                <a:sym typeface="Consolas"/>
              </a:rPr>
              <a:t>"messageValue"</a:t>
            </a:r>
            <a:r>
              <a:rPr lang="en-US" sz="1800">
                <a:solidFill>
                  <a:srgbClr val="808080"/>
                </a:solidFill>
                <a:latin typeface="Consolas"/>
                <a:ea typeface="Consolas"/>
                <a:cs typeface="Consolas"/>
                <a:sym typeface="Consolas"/>
              </a:rPr>
              <a:t>&gt;</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div</a:t>
            </a:r>
            <a:r>
              <a:rPr lang="en-US" sz="1800">
                <a:solidFill>
                  <a:srgbClr val="808080"/>
                </a:solidFill>
                <a:latin typeface="Consolas"/>
                <a:ea typeface="Consolas"/>
                <a:cs typeface="Consolas"/>
                <a:sym typeface="Consolas"/>
              </a:rPr>
              <a:t>&gt;</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p</a:t>
            </a:r>
            <a:r>
              <a:rPr lang="en-US" sz="1800">
                <a:solidFill>
                  <a:srgbClr val="808080"/>
                </a:solidFill>
                <a:latin typeface="Consolas"/>
                <a:ea typeface="Consolas"/>
                <a:cs typeface="Consolas"/>
                <a:sym typeface="Consolas"/>
              </a:rPr>
              <a:t>&gt;</a:t>
            </a:r>
            <a:r>
              <a:rPr lang="en-US" sz="1800">
                <a:solidFill>
                  <a:srgbClr val="D4D4D4"/>
                </a:solidFill>
                <a:latin typeface="Consolas"/>
                <a:ea typeface="Consolas"/>
                <a:cs typeface="Consolas"/>
                <a:sym typeface="Consolas"/>
              </a:rPr>
              <a:t> Hello {{messageValue}}! </a:t>
            </a: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p</a:t>
            </a:r>
            <a:r>
              <a:rPr lang="en-US" sz="1800">
                <a:solidFill>
                  <a:srgbClr val="808080"/>
                </a:solidFill>
                <a:latin typeface="Consolas"/>
                <a:ea typeface="Consolas"/>
                <a:cs typeface="Consolas"/>
                <a:sym typeface="Consolas"/>
              </a:rPr>
              <a:t>&gt;</a:t>
            </a:r>
            <a:endParaRPr b="0" sz="1800">
              <a:solidFill>
                <a:srgbClr val="D4D4D4"/>
              </a:solidFill>
              <a:latin typeface="Consolas"/>
              <a:ea typeface="Consolas"/>
              <a:cs typeface="Consolas"/>
              <a:sym typeface="Consolas"/>
            </a:endParaRPr>
          </a:p>
        </p:txBody>
      </p:sp>
      <p:sp>
        <p:nvSpPr>
          <p:cNvPr id="424" name="Google Shape;424;p51"/>
          <p:cNvSpPr/>
          <p:nvPr/>
        </p:nvSpPr>
        <p:spPr>
          <a:xfrm>
            <a:off x="234950" y="2587805"/>
            <a:ext cx="50292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[name].component.html</a:t>
            </a:r>
            <a:endParaRPr sz="1800">
              <a:solidFill>
                <a:schemeClr val="lt1"/>
              </a:solidFill>
              <a:latin typeface="Calibri"/>
              <a:ea typeface="Calibri"/>
              <a:cs typeface="Calibri"/>
              <a:sym typeface="Calibri"/>
            </a:endParaRPr>
          </a:p>
        </p:txBody>
      </p:sp>
      <p:sp>
        <p:nvSpPr>
          <p:cNvPr id="425" name="Google Shape;425;p51"/>
          <p:cNvSpPr/>
          <p:nvPr/>
        </p:nvSpPr>
        <p:spPr>
          <a:xfrm>
            <a:off x="228602" y="1341905"/>
            <a:ext cx="7162798" cy="92333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C586C0"/>
                </a:solidFill>
                <a:latin typeface="Consolas"/>
                <a:ea typeface="Consolas"/>
                <a:cs typeface="Consolas"/>
                <a:sym typeface="Consolas"/>
              </a:rPr>
              <a:t>export</a:t>
            </a:r>
            <a:r>
              <a:rPr lang="en-US" sz="1800">
                <a:solidFill>
                  <a:srgbClr val="D4D4D4"/>
                </a:solidFill>
                <a:latin typeface="Consolas"/>
                <a:ea typeface="Consolas"/>
                <a:cs typeface="Consolas"/>
                <a:sym typeface="Consolas"/>
              </a:rPr>
              <a:t> </a:t>
            </a:r>
            <a:r>
              <a:rPr lang="en-US" sz="1800">
                <a:solidFill>
                  <a:srgbClr val="569CD6"/>
                </a:solidFill>
                <a:latin typeface="Consolas"/>
                <a:ea typeface="Consolas"/>
                <a:cs typeface="Consolas"/>
                <a:sym typeface="Consolas"/>
              </a:rPr>
              <a:t>class</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MyComponentComponent</a:t>
            </a:r>
            <a:r>
              <a:rPr lang="en-US" sz="1800">
                <a:solidFill>
                  <a:srgbClr val="D4D4D4"/>
                </a:solidFill>
                <a:latin typeface="Consolas"/>
                <a:ea typeface="Consolas"/>
                <a:cs typeface="Consolas"/>
                <a:sym typeface="Consolas"/>
              </a:rPr>
              <a:t> </a:t>
            </a:r>
            <a:r>
              <a:rPr lang="en-US" sz="1800">
                <a:solidFill>
                  <a:srgbClr val="569CD6"/>
                </a:solidFill>
                <a:latin typeface="Consolas"/>
                <a:ea typeface="Consolas"/>
                <a:cs typeface="Consolas"/>
                <a:sym typeface="Consolas"/>
              </a:rPr>
              <a:t>implements</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OnInit</a:t>
            </a:r>
            <a:r>
              <a:rPr lang="en-US" sz="18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800">
                <a:solidFill>
                  <a:srgbClr val="9CDCFE"/>
                </a:solidFill>
                <a:latin typeface="Consolas"/>
                <a:ea typeface="Consolas"/>
                <a:cs typeface="Consolas"/>
                <a:sym typeface="Consolas"/>
              </a:rPr>
              <a:t>    messageValue</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string</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
        <p:nvSpPr>
          <p:cNvPr id="426" name="Google Shape;426;p51"/>
          <p:cNvSpPr/>
          <p:nvPr/>
        </p:nvSpPr>
        <p:spPr>
          <a:xfrm>
            <a:off x="228600" y="1038385"/>
            <a:ext cx="71628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[name].component.ts</a:t>
            </a:r>
            <a:endParaRPr sz="1800">
              <a:solidFill>
                <a:schemeClr val="lt1"/>
              </a:solidFill>
              <a:latin typeface="Calibri"/>
              <a:ea typeface="Calibri"/>
              <a:cs typeface="Calibri"/>
              <a:sym typeface="Calibri"/>
            </a:endParaRPr>
          </a:p>
        </p:txBody>
      </p:sp>
      <p:cxnSp>
        <p:nvCxnSpPr>
          <p:cNvPr id="427" name="Google Shape;427;p51"/>
          <p:cNvCxnSpPr>
            <a:stCxn id="428" idx="0"/>
          </p:cNvCxnSpPr>
          <p:nvPr/>
        </p:nvCxnSpPr>
        <p:spPr>
          <a:xfrm rot="10800000">
            <a:off x="1752600" y="1973307"/>
            <a:ext cx="2324100" cy="1256100"/>
          </a:xfrm>
          <a:prstGeom prst="straightConnector1">
            <a:avLst/>
          </a:prstGeom>
          <a:noFill/>
          <a:ln cap="flat" cmpd="sng" w="38100">
            <a:solidFill>
              <a:srgbClr val="FF0000"/>
            </a:solidFill>
            <a:prstDash val="solid"/>
            <a:round/>
            <a:headEnd len="sm" w="sm" type="none"/>
            <a:tailEnd len="sm" w="sm" type="none"/>
          </a:ln>
        </p:spPr>
      </p:cxnSp>
      <p:sp>
        <p:nvSpPr>
          <p:cNvPr id="429" name="Google Shape;429;p51"/>
          <p:cNvSpPr/>
          <p:nvPr/>
        </p:nvSpPr>
        <p:spPr>
          <a:xfrm>
            <a:off x="762000" y="1668571"/>
            <a:ext cx="1752600" cy="304799"/>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51"/>
          <p:cNvSpPr/>
          <p:nvPr/>
        </p:nvSpPr>
        <p:spPr>
          <a:xfrm>
            <a:off x="3200400" y="3229407"/>
            <a:ext cx="1752600" cy="304799"/>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2"/>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Data Binding</a:t>
            </a:r>
            <a:endParaRPr/>
          </a:p>
        </p:txBody>
      </p:sp>
      <p:pic>
        <p:nvPicPr>
          <p:cNvPr id="435" name="Google Shape;435;p52"/>
          <p:cNvPicPr preferRelativeResize="0"/>
          <p:nvPr>
            <p:ph idx="1" type="body"/>
          </p:nvPr>
        </p:nvPicPr>
        <p:blipFill rotWithShape="1">
          <a:blip r:embed="rId3">
            <a:alphaModFix/>
          </a:blip>
          <a:srcRect b="0" l="0" r="0" t="0"/>
          <a:stretch/>
        </p:blipFill>
        <p:spPr>
          <a:xfrm>
            <a:off x="5867400" y="2800350"/>
            <a:ext cx="2857500" cy="1704975"/>
          </a:xfrm>
          <a:prstGeom prst="rect">
            <a:avLst/>
          </a:prstGeom>
          <a:noFill/>
          <a:ln>
            <a:noFill/>
          </a:ln>
        </p:spPr>
      </p:pic>
      <p:sp>
        <p:nvSpPr>
          <p:cNvPr id="436" name="Google Shape;436;p52"/>
          <p:cNvSpPr/>
          <p:nvPr/>
        </p:nvSpPr>
        <p:spPr>
          <a:xfrm>
            <a:off x="152400" y="1187830"/>
            <a:ext cx="5562600" cy="2031325"/>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p</a:t>
            </a:r>
            <a:r>
              <a:rPr lang="en-US" sz="1800">
                <a:solidFill>
                  <a:srgbClr val="808080"/>
                </a:solidFill>
                <a:latin typeface="Consolas"/>
                <a:ea typeface="Consolas"/>
                <a:cs typeface="Consolas"/>
                <a:sym typeface="Consolas"/>
              </a:rPr>
              <a:t>&gt;</a:t>
            </a:r>
            <a:r>
              <a:rPr lang="en-US" sz="1800">
                <a:solidFill>
                  <a:srgbClr val="D4D4D4"/>
                </a:solidFill>
                <a:latin typeface="Consolas"/>
                <a:ea typeface="Consolas"/>
                <a:cs typeface="Consolas"/>
                <a:sym typeface="Consolas"/>
              </a:rPr>
              <a:t> {{messageValue}}! </a:t>
            </a: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p</a:t>
            </a:r>
            <a:r>
              <a:rPr lang="en-US" sz="18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input</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ngModel</a:t>
            </a:r>
            <a:r>
              <a:rPr lang="en-US" sz="1800">
                <a:solidFill>
                  <a:srgbClr val="D4D4D4"/>
                </a:solidFill>
                <a:latin typeface="Consolas"/>
                <a:ea typeface="Consolas"/>
                <a:cs typeface="Consolas"/>
                <a:sym typeface="Consolas"/>
              </a:rPr>
              <a:t>]=</a:t>
            </a:r>
            <a:r>
              <a:rPr lang="en-US" sz="1800">
                <a:solidFill>
                  <a:srgbClr val="CE9178"/>
                </a:solidFill>
                <a:latin typeface="Consolas"/>
                <a:ea typeface="Consolas"/>
                <a:cs typeface="Consolas"/>
                <a:sym typeface="Consolas"/>
              </a:rPr>
              <a:t>"messageValue"</a:t>
            </a:r>
            <a:r>
              <a:rPr lang="en-US" sz="18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button</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click</a:t>
            </a:r>
            <a:r>
              <a:rPr lang="en-US" sz="1800">
                <a:solidFill>
                  <a:srgbClr val="D4D4D4"/>
                </a:solidFill>
                <a:latin typeface="Consolas"/>
                <a:ea typeface="Consolas"/>
                <a:cs typeface="Consolas"/>
                <a:sym typeface="Consolas"/>
              </a:rPr>
              <a:t>)=</a:t>
            </a:r>
            <a:r>
              <a:rPr lang="en-US" sz="1800">
                <a:solidFill>
                  <a:srgbClr val="CE9178"/>
                </a:solidFill>
                <a:latin typeface="Consolas"/>
                <a:ea typeface="Consolas"/>
                <a:cs typeface="Consolas"/>
                <a:sym typeface="Consolas"/>
              </a:rPr>
              <a:t>"processString('…')”</a:t>
            </a:r>
            <a:r>
              <a:rPr lang="en-US" sz="18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input</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ngModel</a:t>
            </a:r>
            <a:r>
              <a:rPr lang="en-US" sz="1800">
                <a:solidFill>
                  <a:srgbClr val="D4D4D4"/>
                </a:solidFill>
                <a:latin typeface="Consolas"/>
                <a:ea typeface="Consolas"/>
                <a:cs typeface="Consolas"/>
                <a:sym typeface="Consolas"/>
              </a:rPr>
              <a:t>)]=</a:t>
            </a:r>
            <a:r>
              <a:rPr lang="en-US" sz="1800">
                <a:solidFill>
                  <a:srgbClr val="CE9178"/>
                </a:solidFill>
                <a:latin typeface="Consolas"/>
                <a:ea typeface="Consolas"/>
                <a:cs typeface="Consolas"/>
                <a:sym typeface="Consolas"/>
              </a:rPr>
              <a:t>"messageValue"</a:t>
            </a:r>
            <a:r>
              <a:rPr lang="en-US" sz="1800">
                <a:solidFill>
                  <a:srgbClr val="808080"/>
                </a:solidFill>
                <a:latin typeface="Consolas"/>
                <a:ea typeface="Consolas"/>
                <a:cs typeface="Consolas"/>
                <a:sym typeface="Consolas"/>
              </a:rPr>
              <a:t>/&gt;</a:t>
            </a:r>
            <a:endParaRPr b="0" sz="1800">
              <a:solidFill>
                <a:srgbClr val="D4D4D4"/>
              </a:solidFill>
              <a:latin typeface="Consolas"/>
              <a:ea typeface="Consolas"/>
              <a:cs typeface="Consolas"/>
              <a:sym typeface="Consolas"/>
            </a:endParaRPr>
          </a:p>
        </p:txBody>
      </p:sp>
      <p:sp>
        <p:nvSpPr>
          <p:cNvPr id="437" name="Google Shape;437;p52"/>
          <p:cNvSpPr/>
          <p:nvPr/>
        </p:nvSpPr>
        <p:spPr>
          <a:xfrm>
            <a:off x="152400" y="880214"/>
            <a:ext cx="55626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Template</a:t>
            </a:r>
            <a:endParaRPr/>
          </a:p>
        </p:txBody>
      </p:sp>
      <p:sp>
        <p:nvSpPr>
          <p:cNvPr id="438" name="Google Shape;438;p52"/>
          <p:cNvSpPr/>
          <p:nvPr/>
        </p:nvSpPr>
        <p:spPr>
          <a:xfrm>
            <a:off x="5867400" y="880214"/>
            <a:ext cx="3119487"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Component</a:t>
            </a:r>
            <a:endParaRPr sz="1800">
              <a:solidFill>
                <a:schemeClr val="lt1"/>
              </a:solidFill>
              <a:latin typeface="Calibri"/>
              <a:ea typeface="Calibri"/>
              <a:cs typeface="Calibri"/>
              <a:sym typeface="Calibri"/>
            </a:endParaRPr>
          </a:p>
        </p:txBody>
      </p:sp>
      <p:sp>
        <p:nvSpPr>
          <p:cNvPr id="439" name="Google Shape;439;p52"/>
          <p:cNvSpPr/>
          <p:nvPr/>
        </p:nvSpPr>
        <p:spPr>
          <a:xfrm>
            <a:off x="5867400" y="1187830"/>
            <a:ext cx="3119487" cy="92333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9CDCFE"/>
                </a:solidFill>
                <a:latin typeface="Consolas"/>
                <a:ea typeface="Consolas"/>
                <a:cs typeface="Consolas"/>
                <a:sym typeface="Consolas"/>
              </a:rPr>
              <a:t>messageValue</a:t>
            </a:r>
            <a:r>
              <a:rPr lang="en-US" sz="1800">
                <a:solidFill>
                  <a:srgbClr val="D4D4D4"/>
                </a:solidFill>
                <a:latin typeface="Consolas"/>
                <a:ea typeface="Consolas"/>
                <a:cs typeface="Consolas"/>
                <a:sym typeface="Consolas"/>
              </a:rPr>
              <a:t> = </a:t>
            </a:r>
            <a:r>
              <a:rPr lang="en-US" sz="1800">
                <a:solidFill>
                  <a:srgbClr val="CE9178"/>
                </a:solidFill>
                <a:latin typeface="Consolas"/>
                <a:ea typeface="Consolas"/>
                <a:cs typeface="Consolas"/>
                <a:sym typeface="Consolas"/>
              </a:rPr>
              <a:t>'…'</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DCDCAA"/>
                </a:solidFill>
                <a:latin typeface="Consolas"/>
                <a:ea typeface="Consolas"/>
                <a:cs typeface="Consolas"/>
                <a:sym typeface="Consolas"/>
              </a:rPr>
              <a:t>processString</a:t>
            </a:r>
            <a:r>
              <a:rPr lang="en-US" sz="1800">
                <a:solidFill>
                  <a:srgbClr val="D4D4D4"/>
                </a:solidFill>
                <a:latin typeface="Consolas"/>
                <a:ea typeface="Consolas"/>
                <a:cs typeface="Consolas"/>
                <a:sym typeface="Consolas"/>
              </a:rPr>
              <a:t>(</a:t>
            </a:r>
            <a:r>
              <a:rPr lang="en-US" sz="1800">
                <a:solidFill>
                  <a:srgbClr val="9CDCFE"/>
                </a:solidFill>
                <a:latin typeface="Consolas"/>
                <a:ea typeface="Consolas"/>
                <a:cs typeface="Consolas"/>
                <a:sym typeface="Consolas"/>
              </a:rPr>
              <a:t>event</a:t>
            </a:r>
            <a:r>
              <a:rPr lang="en-US" sz="1800">
                <a:solidFill>
                  <a:srgbClr val="D4D4D4"/>
                </a:solidFill>
                <a:latin typeface="Consolas"/>
                <a:ea typeface="Consolas"/>
                <a:cs typeface="Consolas"/>
                <a:sym typeface="Consolas"/>
              </a:rPr>
              <a:t>) { </a:t>
            </a:r>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cxnSp>
        <p:nvCxnSpPr>
          <p:cNvPr id="440" name="Google Shape;440;p52"/>
          <p:cNvCxnSpPr/>
          <p:nvPr/>
        </p:nvCxnSpPr>
        <p:spPr>
          <a:xfrm flipH="1">
            <a:off x="3581400" y="1352550"/>
            <a:ext cx="2286000" cy="22399"/>
          </a:xfrm>
          <a:prstGeom prst="straightConnector1">
            <a:avLst/>
          </a:prstGeom>
          <a:noFill/>
          <a:ln cap="flat" cmpd="sng" w="76200">
            <a:solidFill>
              <a:srgbClr val="FF0000"/>
            </a:solidFill>
            <a:prstDash val="solid"/>
            <a:round/>
            <a:headEnd len="sm" w="sm" type="none"/>
            <a:tailEnd len="med" w="med" type="triangle"/>
          </a:ln>
        </p:spPr>
      </p:cxnSp>
      <p:cxnSp>
        <p:nvCxnSpPr>
          <p:cNvPr id="441" name="Google Shape;441;p52"/>
          <p:cNvCxnSpPr/>
          <p:nvPr/>
        </p:nvCxnSpPr>
        <p:spPr>
          <a:xfrm flipH="1">
            <a:off x="4419600" y="1374949"/>
            <a:ext cx="1485900" cy="573043"/>
          </a:xfrm>
          <a:prstGeom prst="straightConnector1">
            <a:avLst/>
          </a:prstGeom>
          <a:noFill/>
          <a:ln cap="flat" cmpd="sng" w="76200">
            <a:solidFill>
              <a:srgbClr val="FF0000"/>
            </a:solidFill>
            <a:prstDash val="solid"/>
            <a:round/>
            <a:headEnd len="sm" w="sm" type="none"/>
            <a:tailEnd len="med" w="med" type="triangle"/>
          </a:ln>
        </p:spPr>
      </p:cxnSp>
      <p:cxnSp>
        <p:nvCxnSpPr>
          <p:cNvPr id="442" name="Google Shape;442;p52"/>
          <p:cNvCxnSpPr/>
          <p:nvPr/>
        </p:nvCxnSpPr>
        <p:spPr>
          <a:xfrm flipH="1" rot="10800000">
            <a:off x="4876800" y="1703177"/>
            <a:ext cx="1143000" cy="715600"/>
          </a:xfrm>
          <a:prstGeom prst="straightConnector1">
            <a:avLst/>
          </a:prstGeom>
          <a:noFill/>
          <a:ln cap="flat" cmpd="sng" w="76200">
            <a:solidFill>
              <a:srgbClr val="FF0000"/>
            </a:solidFill>
            <a:prstDash val="solid"/>
            <a:round/>
            <a:headEnd len="sm" w="sm" type="none"/>
            <a:tailEnd len="med" w="med" type="triangle"/>
          </a:ln>
        </p:spPr>
      </p:cxnSp>
      <p:cxnSp>
        <p:nvCxnSpPr>
          <p:cNvPr id="443" name="Google Shape;443;p52"/>
          <p:cNvCxnSpPr/>
          <p:nvPr/>
        </p:nvCxnSpPr>
        <p:spPr>
          <a:xfrm flipH="1">
            <a:off x="4686300" y="2060977"/>
            <a:ext cx="1524000" cy="966422"/>
          </a:xfrm>
          <a:prstGeom prst="straightConnector1">
            <a:avLst/>
          </a:prstGeom>
          <a:noFill/>
          <a:ln cap="flat" cmpd="sng" w="76200">
            <a:solidFill>
              <a:srgbClr val="FF0000"/>
            </a:solidFill>
            <a:prstDash val="solid"/>
            <a:round/>
            <a:headEnd len="med" w="med" type="triangl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3"/>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Sharing Data between Components</a:t>
            </a:r>
            <a:endParaRPr/>
          </a:p>
        </p:txBody>
      </p:sp>
      <p:sp>
        <p:nvSpPr>
          <p:cNvPr id="449" name="Google Shape;449;p53"/>
          <p:cNvSpPr txBox="1"/>
          <p:nvPr>
            <p:ph idx="1" type="body"/>
          </p:nvPr>
        </p:nvSpPr>
        <p:spPr>
          <a:xfrm>
            <a:off x="76200" y="742950"/>
            <a:ext cx="8839200" cy="39278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@Input()</a:t>
            </a:r>
            <a:endParaRPr/>
          </a:p>
          <a:p>
            <a:pPr indent="-342900" lvl="0" marL="342900" rtl="0" algn="l">
              <a:spcBef>
                <a:spcPts val="640"/>
              </a:spcBef>
              <a:spcAft>
                <a:spcPts val="0"/>
              </a:spcAft>
              <a:buClr>
                <a:schemeClr val="dk1"/>
              </a:buClr>
              <a:buSzPts val="3200"/>
              <a:buChar char="•"/>
            </a:pPr>
            <a:r>
              <a:rPr lang="en-US"/>
              <a:t>@Output()</a:t>
            </a:r>
            <a:endParaRPr/>
          </a:p>
          <a:p>
            <a:pPr indent="-342900" lvl="0" marL="342900" rtl="0" algn="l">
              <a:spcBef>
                <a:spcPts val="640"/>
              </a:spcBef>
              <a:spcAft>
                <a:spcPts val="0"/>
              </a:spcAft>
              <a:buClr>
                <a:schemeClr val="dk1"/>
              </a:buClr>
              <a:buSzPts val="3200"/>
              <a:buChar char="•"/>
            </a:pPr>
            <a:r>
              <a:rPr lang="en-US"/>
              <a:t>@Viewchild()</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4"/>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@Input()</a:t>
            </a:r>
            <a:endParaRPr/>
          </a:p>
        </p:txBody>
      </p:sp>
      <p:sp>
        <p:nvSpPr>
          <p:cNvPr id="455" name="Google Shape;455;p54"/>
          <p:cNvSpPr/>
          <p:nvPr/>
        </p:nvSpPr>
        <p:spPr>
          <a:xfrm>
            <a:off x="228600" y="1504950"/>
            <a:ext cx="76200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Parent.html</a:t>
            </a:r>
            <a:endParaRPr/>
          </a:p>
        </p:txBody>
      </p:sp>
      <p:sp>
        <p:nvSpPr>
          <p:cNvPr id="456" name="Google Shape;456;p54"/>
          <p:cNvSpPr/>
          <p:nvPr/>
        </p:nvSpPr>
        <p:spPr>
          <a:xfrm>
            <a:off x="228600" y="1812566"/>
            <a:ext cx="7620000" cy="369332"/>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app-demo-input</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inputContent</a:t>
            </a:r>
            <a:r>
              <a:rPr lang="en-US" sz="1800">
                <a:solidFill>
                  <a:srgbClr val="D4D4D4"/>
                </a:solidFill>
                <a:latin typeface="Consolas"/>
                <a:ea typeface="Consolas"/>
                <a:cs typeface="Consolas"/>
                <a:sym typeface="Consolas"/>
              </a:rPr>
              <a:t>]=</a:t>
            </a:r>
            <a:r>
              <a:rPr lang="en-US" sz="1800">
                <a:solidFill>
                  <a:srgbClr val="CE9178"/>
                </a:solidFill>
                <a:latin typeface="Consolas"/>
                <a:ea typeface="Consolas"/>
                <a:cs typeface="Consolas"/>
                <a:sym typeface="Consolas"/>
              </a:rPr>
              <a:t>"'something, something'"</a:t>
            </a:r>
            <a:r>
              <a:rPr lang="en-US" sz="1800">
                <a:solidFill>
                  <a:srgbClr val="808080"/>
                </a:solidFill>
                <a:latin typeface="Consolas"/>
                <a:ea typeface="Consolas"/>
                <a:cs typeface="Consolas"/>
                <a:sym typeface="Consolas"/>
              </a:rPr>
              <a:t>&gt;</a:t>
            </a:r>
            <a:endParaRPr b="0" sz="1800">
              <a:solidFill>
                <a:srgbClr val="D4D4D4"/>
              </a:solidFill>
              <a:latin typeface="Consolas"/>
              <a:ea typeface="Consolas"/>
              <a:cs typeface="Consolas"/>
              <a:sym typeface="Consolas"/>
            </a:endParaRPr>
          </a:p>
        </p:txBody>
      </p:sp>
      <p:sp>
        <p:nvSpPr>
          <p:cNvPr id="457" name="Google Shape;457;p54"/>
          <p:cNvSpPr/>
          <p:nvPr/>
        </p:nvSpPr>
        <p:spPr>
          <a:xfrm>
            <a:off x="228600" y="3118384"/>
            <a:ext cx="5715000" cy="369332"/>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r>
              <a:rPr lang="en-US" sz="1800">
                <a:solidFill>
                  <a:srgbClr val="DCDCAA"/>
                </a:solidFill>
                <a:latin typeface="Consolas"/>
                <a:ea typeface="Consolas"/>
                <a:cs typeface="Consolas"/>
                <a:sym typeface="Consolas"/>
              </a:rPr>
              <a:t>Input</a:t>
            </a:r>
            <a:r>
              <a:rPr lang="en-US" sz="1800">
                <a:solidFill>
                  <a:srgbClr val="D4D4D4"/>
                </a:solidFill>
                <a:latin typeface="Consolas"/>
                <a:ea typeface="Consolas"/>
                <a:cs typeface="Consolas"/>
                <a:sym typeface="Consolas"/>
              </a:rPr>
              <a:t>(</a:t>
            </a:r>
            <a:r>
              <a:rPr lang="en-US" sz="1800">
                <a:solidFill>
                  <a:srgbClr val="CE9178"/>
                </a:solidFill>
                <a:latin typeface="Consolas"/>
                <a:ea typeface="Consolas"/>
                <a:cs typeface="Consolas"/>
                <a:sym typeface="Consolas"/>
              </a:rPr>
              <a:t>'inputContent'</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inputContent</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string</a:t>
            </a: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
        <p:nvSpPr>
          <p:cNvPr id="458" name="Google Shape;458;p54"/>
          <p:cNvSpPr/>
          <p:nvPr/>
        </p:nvSpPr>
        <p:spPr>
          <a:xfrm>
            <a:off x="228600" y="2810768"/>
            <a:ext cx="57150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Child.ts</a:t>
            </a:r>
            <a:endParaRPr sz="1800">
              <a:solidFill>
                <a:schemeClr val="lt1"/>
              </a:solidFill>
              <a:latin typeface="Calibri"/>
              <a:ea typeface="Calibri"/>
              <a:cs typeface="Calibri"/>
              <a:sym typeface="Calibri"/>
            </a:endParaRPr>
          </a:p>
        </p:txBody>
      </p:sp>
      <p:cxnSp>
        <p:nvCxnSpPr>
          <p:cNvPr id="459" name="Google Shape;459;p54"/>
          <p:cNvCxnSpPr/>
          <p:nvPr/>
        </p:nvCxnSpPr>
        <p:spPr>
          <a:xfrm flipH="1">
            <a:off x="4218752" y="2120182"/>
            <a:ext cx="581848" cy="1137368"/>
          </a:xfrm>
          <a:prstGeom prst="straightConnector1">
            <a:avLst/>
          </a:prstGeom>
          <a:noFill/>
          <a:ln cap="flat" cmpd="sng" w="76200">
            <a:solidFill>
              <a:srgbClr val="FF0000"/>
            </a:solidFill>
            <a:prstDash val="solid"/>
            <a:round/>
            <a:headEnd len="sm" w="sm" type="none"/>
            <a:tailEnd len="med" w="med" type="triangle"/>
          </a:ln>
        </p:spPr>
      </p:cxnSp>
      <p:cxnSp>
        <p:nvCxnSpPr>
          <p:cNvPr id="460" name="Google Shape;460;p54"/>
          <p:cNvCxnSpPr>
            <a:stCxn id="461" idx="2"/>
            <a:endCxn id="462" idx="0"/>
          </p:cNvCxnSpPr>
          <p:nvPr/>
        </p:nvCxnSpPr>
        <p:spPr>
          <a:xfrm flipH="1">
            <a:off x="2095500" y="2129597"/>
            <a:ext cx="1028700" cy="1069800"/>
          </a:xfrm>
          <a:prstGeom prst="straightConnector1">
            <a:avLst/>
          </a:prstGeom>
          <a:noFill/>
          <a:ln cap="flat" cmpd="sng" w="19050">
            <a:solidFill>
              <a:srgbClr val="FF0000"/>
            </a:solidFill>
            <a:prstDash val="solid"/>
            <a:round/>
            <a:headEnd len="sm" w="sm" type="none"/>
            <a:tailEnd len="sm" w="sm" type="none"/>
          </a:ln>
        </p:spPr>
      </p:cxnSp>
      <p:sp>
        <p:nvSpPr>
          <p:cNvPr id="461" name="Google Shape;461;p54"/>
          <p:cNvSpPr/>
          <p:nvPr/>
        </p:nvSpPr>
        <p:spPr>
          <a:xfrm>
            <a:off x="2438400" y="1860400"/>
            <a:ext cx="1371600" cy="26919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2" name="Google Shape;462;p54"/>
          <p:cNvSpPr/>
          <p:nvPr/>
        </p:nvSpPr>
        <p:spPr>
          <a:xfrm>
            <a:off x="1219200" y="3199449"/>
            <a:ext cx="1752600" cy="26919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5"/>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@output()</a:t>
            </a:r>
            <a:endParaRPr/>
          </a:p>
        </p:txBody>
      </p:sp>
      <p:sp>
        <p:nvSpPr>
          <p:cNvPr id="468" name="Google Shape;468;p55"/>
          <p:cNvSpPr/>
          <p:nvPr/>
        </p:nvSpPr>
        <p:spPr>
          <a:xfrm>
            <a:off x="228600" y="2352002"/>
            <a:ext cx="7641402"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Parent.html</a:t>
            </a:r>
            <a:endParaRPr/>
          </a:p>
        </p:txBody>
      </p:sp>
      <p:sp>
        <p:nvSpPr>
          <p:cNvPr id="469" name="Google Shape;469;p55"/>
          <p:cNvSpPr/>
          <p:nvPr/>
        </p:nvSpPr>
        <p:spPr>
          <a:xfrm>
            <a:off x="228600" y="3105150"/>
            <a:ext cx="71628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Parent.ts</a:t>
            </a:r>
            <a:endParaRPr sz="1800">
              <a:solidFill>
                <a:schemeClr val="lt1"/>
              </a:solidFill>
              <a:latin typeface="Calibri"/>
              <a:ea typeface="Calibri"/>
              <a:cs typeface="Calibri"/>
              <a:sym typeface="Calibri"/>
            </a:endParaRPr>
          </a:p>
        </p:txBody>
      </p:sp>
      <p:sp>
        <p:nvSpPr>
          <p:cNvPr id="470" name="Google Shape;470;p55"/>
          <p:cNvSpPr/>
          <p:nvPr/>
        </p:nvSpPr>
        <p:spPr>
          <a:xfrm>
            <a:off x="228600" y="2659618"/>
            <a:ext cx="7641402" cy="338554"/>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808080"/>
                </a:solidFill>
                <a:latin typeface="Consolas"/>
                <a:ea typeface="Consolas"/>
                <a:cs typeface="Consolas"/>
                <a:sym typeface="Consolas"/>
              </a:rPr>
              <a:t>&lt;</a:t>
            </a:r>
            <a:r>
              <a:rPr lang="en-US" sz="1600">
                <a:solidFill>
                  <a:srgbClr val="569CD6"/>
                </a:solidFill>
                <a:latin typeface="Consolas"/>
                <a:ea typeface="Consolas"/>
                <a:cs typeface="Consolas"/>
                <a:sym typeface="Consolas"/>
              </a:rPr>
              <a:t>app-demo-output</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outputEvent</a:t>
            </a:r>
            <a:r>
              <a:rPr lang="en-US" sz="1600">
                <a:solidFill>
                  <a:srgbClr val="D4D4D4"/>
                </a:solidFill>
                <a:latin typeface="Consolas"/>
                <a:ea typeface="Consolas"/>
                <a:cs typeface="Consolas"/>
                <a:sym typeface="Consolas"/>
              </a:rPr>
              <a:t>)=</a:t>
            </a:r>
            <a:r>
              <a:rPr lang="en-US" sz="1600">
                <a:solidFill>
                  <a:srgbClr val="CE9178"/>
                </a:solidFill>
                <a:latin typeface="Consolas"/>
                <a:ea typeface="Consolas"/>
                <a:cs typeface="Consolas"/>
                <a:sym typeface="Consolas"/>
              </a:rPr>
              <a:t>"outputReceiver($event)"</a:t>
            </a:r>
            <a:r>
              <a:rPr lang="en-US"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p:txBody>
      </p:sp>
      <p:sp>
        <p:nvSpPr>
          <p:cNvPr id="471" name="Google Shape;471;p55"/>
          <p:cNvSpPr/>
          <p:nvPr/>
        </p:nvSpPr>
        <p:spPr>
          <a:xfrm>
            <a:off x="228600" y="3412766"/>
            <a:ext cx="7162800" cy="1077218"/>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9CDCFE"/>
                </a:solidFill>
                <a:latin typeface="Consolas"/>
                <a:ea typeface="Consolas"/>
                <a:cs typeface="Consolas"/>
                <a:sym typeface="Consolas"/>
              </a:rPr>
              <a:t>theOutput</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DCDCAA"/>
                </a:solidFill>
                <a:latin typeface="Consolas"/>
                <a:ea typeface="Consolas"/>
                <a:cs typeface="Consolas"/>
                <a:sym typeface="Consolas"/>
              </a:rPr>
              <a:t>outputReceiver</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receivedContent</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String</a:t>
            </a:r>
            <a:r>
              <a:rPr lang="en-US" sz="1600">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600" u="none" cap="none" strike="noStrike">
                <a:solidFill>
                  <a:srgbClr val="569CD6"/>
                </a:solidFill>
                <a:latin typeface="Consolas"/>
                <a:ea typeface="Consolas"/>
                <a:cs typeface="Consolas"/>
                <a:sym typeface="Consolas"/>
              </a:rPr>
              <a:t>this</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9CDCFE"/>
                </a:solidFill>
                <a:latin typeface="Consolas"/>
                <a:ea typeface="Consolas"/>
                <a:cs typeface="Consolas"/>
                <a:sym typeface="Consolas"/>
              </a:rPr>
              <a:t>theOutput</a:t>
            </a:r>
            <a:r>
              <a:rPr b="0" i="0" lang="en-US" sz="1600" u="none" cap="none" strike="noStrike">
                <a:solidFill>
                  <a:srgbClr val="D4D4D4"/>
                </a:solidFill>
                <a:latin typeface="Consolas"/>
                <a:ea typeface="Consolas"/>
                <a:cs typeface="Consolas"/>
                <a:sym typeface="Consolas"/>
              </a:rPr>
              <a:t> = </a:t>
            </a:r>
            <a:r>
              <a:rPr b="0" i="0" lang="en-US" sz="1600" u="none" cap="none" strike="noStrike">
                <a:solidFill>
                  <a:srgbClr val="9CDCFE"/>
                </a:solidFill>
                <a:latin typeface="Consolas"/>
                <a:ea typeface="Consolas"/>
                <a:cs typeface="Consolas"/>
                <a:sym typeface="Consolas"/>
              </a:rPr>
              <a:t>receivedContent</a:t>
            </a:r>
            <a:r>
              <a:rPr b="0" i="0" lang="en-US" sz="1600" u="none" cap="none" strike="noStrike">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rPr b="0" i="0" lang="en-US" sz="1600" u="none" cap="none" strike="noStrike">
                <a:solidFill>
                  <a:srgbClr val="4EC9B0"/>
                </a:solidFill>
                <a:latin typeface="Consolas"/>
                <a:ea typeface="Consolas"/>
                <a:cs typeface="Consolas"/>
                <a:sym typeface="Consolas"/>
              </a:rPr>
              <a:t>console</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DCDCAA"/>
                </a:solidFill>
                <a:latin typeface="Consolas"/>
                <a:ea typeface="Consolas"/>
                <a:cs typeface="Consolas"/>
                <a:sym typeface="Consolas"/>
              </a:rPr>
              <a:t>log</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9CDCFE"/>
                </a:solidFill>
                <a:latin typeface="Consolas"/>
                <a:ea typeface="Consolas"/>
                <a:cs typeface="Consolas"/>
                <a:sym typeface="Consolas"/>
              </a:rPr>
              <a:t>receivedContent</a:t>
            </a:r>
            <a:r>
              <a:rPr b="0" i="0" lang="en-US" sz="1600" u="none" cap="none" strike="noStrike">
                <a:solidFill>
                  <a:srgbClr val="D4D4D4"/>
                </a:solidFill>
                <a:latin typeface="Consolas"/>
                <a:ea typeface="Consolas"/>
                <a:cs typeface="Consolas"/>
                <a:sym typeface="Consolas"/>
              </a:rPr>
              <a:t>);</a:t>
            </a:r>
            <a:endParaRPr b="0" i="0" sz="1600" u="none" cap="none" strike="noStrike">
              <a:solidFill>
                <a:srgbClr val="D4D4D4"/>
              </a:solidFill>
              <a:latin typeface="Consolas"/>
              <a:ea typeface="Consolas"/>
              <a:cs typeface="Consolas"/>
              <a:sym typeface="Consolas"/>
            </a:endParaRPr>
          </a:p>
        </p:txBody>
      </p:sp>
      <p:cxnSp>
        <p:nvCxnSpPr>
          <p:cNvPr id="472" name="Google Shape;472;p55"/>
          <p:cNvCxnSpPr/>
          <p:nvPr/>
        </p:nvCxnSpPr>
        <p:spPr>
          <a:xfrm flipH="1">
            <a:off x="4267200" y="2921019"/>
            <a:ext cx="1371600" cy="902732"/>
          </a:xfrm>
          <a:prstGeom prst="straightConnector1">
            <a:avLst/>
          </a:prstGeom>
          <a:noFill/>
          <a:ln cap="flat" cmpd="sng" w="76200">
            <a:solidFill>
              <a:srgbClr val="FF0000"/>
            </a:solidFill>
            <a:prstDash val="solid"/>
            <a:round/>
            <a:headEnd len="sm" w="sm" type="none"/>
            <a:tailEnd len="med" w="med" type="triangle"/>
          </a:ln>
        </p:spPr>
      </p:cxnSp>
      <p:sp>
        <p:nvSpPr>
          <p:cNvPr id="473" name="Google Shape;473;p55"/>
          <p:cNvSpPr/>
          <p:nvPr/>
        </p:nvSpPr>
        <p:spPr>
          <a:xfrm>
            <a:off x="228600" y="1189732"/>
            <a:ext cx="7162800" cy="1077218"/>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C586C0"/>
                </a:solidFill>
                <a:latin typeface="Consolas"/>
                <a:ea typeface="Consolas"/>
                <a:cs typeface="Consolas"/>
                <a:sym typeface="Consolas"/>
              </a:rPr>
              <a:t>export</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class</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DemoOutputComponent</a:t>
            </a:r>
            <a:r>
              <a:rPr lang="en-US" sz="16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Output</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outputEvent</a:t>
            </a:r>
            <a:r>
              <a:rPr lang="en-US" sz="1600">
                <a:solidFill>
                  <a:srgbClr val="D4D4D4"/>
                </a:solidFill>
                <a:latin typeface="Consolas"/>
                <a:ea typeface="Consolas"/>
                <a:cs typeface="Consolas"/>
                <a:sym typeface="Consolas"/>
              </a:rPr>
              <a:t> = </a:t>
            </a:r>
            <a:r>
              <a:rPr lang="en-US" sz="1600">
                <a:solidFill>
                  <a:srgbClr val="569CD6"/>
                </a:solidFill>
                <a:latin typeface="Consolas"/>
                <a:ea typeface="Consolas"/>
                <a:cs typeface="Consolas"/>
                <a:sym typeface="Consolas"/>
              </a:rPr>
              <a:t>new</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EventEmitter</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DCDCAA"/>
                </a:solidFill>
                <a:latin typeface="Consolas"/>
                <a:ea typeface="Consolas"/>
                <a:cs typeface="Consolas"/>
                <a:sym typeface="Consolas"/>
              </a:rPr>
              <a:t>triggerOutput</a:t>
            </a:r>
            <a:r>
              <a:rPr lang="en-US" sz="16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600">
                <a:solidFill>
                  <a:srgbClr val="569CD6"/>
                </a:solidFill>
                <a:latin typeface="Consolas"/>
                <a:ea typeface="Consolas"/>
                <a:cs typeface="Consolas"/>
                <a:sym typeface="Consolas"/>
              </a:rPr>
              <a:t>	this</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outputEvent</a:t>
            </a: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emit</a:t>
            </a:r>
            <a:r>
              <a:rPr lang="en-US" sz="1600">
                <a:solidFill>
                  <a:srgbClr val="D4D4D4"/>
                </a:solidFill>
                <a:latin typeface="Consolas"/>
                <a:ea typeface="Consolas"/>
                <a:cs typeface="Consolas"/>
                <a:sym typeface="Consolas"/>
              </a:rPr>
              <a:t>(</a:t>
            </a:r>
            <a:r>
              <a:rPr lang="en-US" sz="1600">
                <a:solidFill>
                  <a:srgbClr val="569CD6"/>
                </a:solidFill>
                <a:latin typeface="Consolas"/>
                <a:ea typeface="Consolas"/>
                <a:cs typeface="Consolas"/>
                <a:sym typeface="Consolas"/>
              </a:rPr>
              <a:t>this</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outputConent</a:t>
            </a:r>
            <a:r>
              <a:rPr lang="en-US" sz="1600">
                <a:solidFill>
                  <a:srgbClr val="D4D4D4"/>
                </a:solidFill>
                <a:latin typeface="Consolas"/>
                <a:ea typeface="Consolas"/>
                <a:cs typeface="Consolas"/>
                <a:sym typeface="Consolas"/>
              </a:rPr>
              <a:t>);}</a:t>
            </a:r>
            <a:endParaRPr b="0" sz="1600">
              <a:solidFill>
                <a:srgbClr val="D4D4D4"/>
              </a:solidFill>
              <a:latin typeface="Consolas"/>
              <a:ea typeface="Consolas"/>
              <a:cs typeface="Consolas"/>
              <a:sym typeface="Consolas"/>
            </a:endParaRPr>
          </a:p>
        </p:txBody>
      </p:sp>
      <p:sp>
        <p:nvSpPr>
          <p:cNvPr id="474" name="Google Shape;474;p55"/>
          <p:cNvSpPr/>
          <p:nvPr/>
        </p:nvSpPr>
        <p:spPr>
          <a:xfrm>
            <a:off x="228600" y="882116"/>
            <a:ext cx="71628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Child.ts</a:t>
            </a:r>
            <a:endParaRPr sz="1800">
              <a:solidFill>
                <a:schemeClr val="lt1"/>
              </a:solidFill>
              <a:latin typeface="Calibri"/>
              <a:ea typeface="Calibri"/>
              <a:cs typeface="Calibri"/>
              <a:sym typeface="Calibri"/>
            </a:endParaRPr>
          </a:p>
        </p:txBody>
      </p:sp>
      <p:cxnSp>
        <p:nvCxnSpPr>
          <p:cNvPr id="475" name="Google Shape;475;p55"/>
          <p:cNvCxnSpPr/>
          <p:nvPr/>
        </p:nvCxnSpPr>
        <p:spPr>
          <a:xfrm>
            <a:off x="4800600" y="2114550"/>
            <a:ext cx="762000" cy="685800"/>
          </a:xfrm>
          <a:prstGeom prst="straightConnector1">
            <a:avLst/>
          </a:prstGeom>
          <a:noFill/>
          <a:ln cap="flat" cmpd="sng" w="76200">
            <a:solidFill>
              <a:srgbClr val="FF0000"/>
            </a:solidFill>
            <a:prstDash val="solid"/>
            <a:round/>
            <a:headEnd len="sm" w="sm" type="none"/>
            <a:tailEnd len="med" w="med" type="triangle"/>
          </a:ln>
        </p:spPr>
      </p:cxnSp>
      <p:cxnSp>
        <p:nvCxnSpPr>
          <p:cNvPr id="476" name="Google Shape;476;p55"/>
          <p:cNvCxnSpPr/>
          <p:nvPr/>
        </p:nvCxnSpPr>
        <p:spPr>
          <a:xfrm>
            <a:off x="2133600" y="1752037"/>
            <a:ext cx="742950" cy="922470"/>
          </a:xfrm>
          <a:prstGeom prst="straightConnector1">
            <a:avLst/>
          </a:prstGeom>
          <a:noFill/>
          <a:ln cap="flat" cmpd="sng" w="19050">
            <a:solidFill>
              <a:srgbClr val="FF0000"/>
            </a:solidFill>
            <a:prstDash val="solid"/>
            <a:round/>
            <a:headEnd len="sm" w="sm" type="none"/>
            <a:tailEnd len="sm" w="sm" type="none"/>
          </a:ln>
        </p:spPr>
      </p:cxnSp>
      <p:sp>
        <p:nvSpPr>
          <p:cNvPr id="477" name="Google Shape;477;p55"/>
          <p:cNvSpPr/>
          <p:nvPr/>
        </p:nvSpPr>
        <p:spPr>
          <a:xfrm>
            <a:off x="1371600" y="1492255"/>
            <a:ext cx="1371600" cy="26919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Google Shape;478;p55"/>
          <p:cNvSpPr/>
          <p:nvPr/>
        </p:nvSpPr>
        <p:spPr>
          <a:xfrm>
            <a:off x="2247900" y="2701741"/>
            <a:ext cx="1371600" cy="26919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1"/>
          <p:cNvSpPr txBox="1"/>
          <p:nvPr/>
        </p:nvSpPr>
        <p:spPr>
          <a:xfrm>
            <a:off x="365300" y="89375"/>
            <a:ext cx="45144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4009">
                <a:latin typeface="Calibri"/>
                <a:ea typeface="Calibri"/>
                <a:cs typeface="Calibri"/>
                <a:sym typeface="Calibri"/>
              </a:rPr>
              <a:t>Angular Versioning</a:t>
            </a:r>
            <a:endParaRPr sz="1685"/>
          </a:p>
        </p:txBody>
      </p:sp>
      <p:sp>
        <p:nvSpPr>
          <p:cNvPr id="90" name="Google Shape;90;p11"/>
          <p:cNvSpPr txBox="1"/>
          <p:nvPr/>
        </p:nvSpPr>
        <p:spPr>
          <a:xfrm>
            <a:off x="365300" y="785000"/>
            <a:ext cx="8102700" cy="3898800"/>
          </a:xfrm>
          <a:prstGeom prst="rect">
            <a:avLst/>
          </a:prstGeom>
          <a:noFill/>
          <a:ln>
            <a:noFill/>
          </a:ln>
        </p:spPr>
        <p:txBody>
          <a:bodyPr anchorCtr="0" anchor="t" bIns="45700" lIns="91425" spcFirstLastPara="1" rIns="91425" wrap="square" tIns="45700">
            <a:noAutofit/>
          </a:bodyPr>
          <a:lstStyle/>
          <a:p>
            <a:pPr indent="-291920" lvl="0" marL="343080" marR="0" rtl="0" algn="just">
              <a:lnSpc>
                <a:spcPct val="115000"/>
              </a:lnSpc>
              <a:spcBef>
                <a:spcPts val="0"/>
              </a:spcBef>
              <a:spcAft>
                <a:spcPts val="0"/>
              </a:spcAft>
              <a:buClr>
                <a:srgbClr val="000000"/>
              </a:buClr>
              <a:buSzPts val="2000"/>
              <a:buFont typeface="Arial"/>
              <a:buChar char="➢"/>
            </a:pPr>
            <a:r>
              <a:rPr i="1" lang="en-US" sz="2000">
                <a:latin typeface="Calibri"/>
                <a:ea typeface="Calibri"/>
                <a:cs typeface="Calibri"/>
                <a:sym typeface="Calibri"/>
              </a:rPr>
              <a:t>Angular 1</a:t>
            </a:r>
            <a:r>
              <a:rPr lang="en-US" sz="2000">
                <a:latin typeface="Calibri"/>
                <a:ea typeface="Calibri"/>
                <a:cs typeface="Calibri"/>
                <a:sym typeface="Calibri"/>
              </a:rPr>
              <a:t> was the first Angular version. Google released Angular 1 in October 2010 and it was the new big thing in front-end frameworks.</a:t>
            </a:r>
            <a:endParaRPr sz="2000">
              <a:latin typeface="Calibri"/>
              <a:ea typeface="Calibri"/>
              <a:cs typeface="Calibri"/>
              <a:sym typeface="Calibri"/>
            </a:endParaRPr>
          </a:p>
          <a:p>
            <a:pPr indent="-291920" lvl="0" marL="343080" marR="0" rtl="0" algn="just">
              <a:lnSpc>
                <a:spcPct val="115000"/>
              </a:lnSpc>
              <a:spcBef>
                <a:spcPts val="0"/>
              </a:spcBef>
              <a:spcAft>
                <a:spcPts val="0"/>
              </a:spcAft>
              <a:buClr>
                <a:srgbClr val="000000"/>
              </a:buClr>
              <a:buSzPts val="2000"/>
              <a:buFont typeface="Arial"/>
              <a:buChar char="➢"/>
            </a:pPr>
            <a:r>
              <a:rPr lang="en-US" sz="2000">
                <a:latin typeface="Calibri"/>
                <a:ea typeface="Calibri"/>
                <a:cs typeface="Calibri"/>
                <a:sym typeface="Calibri"/>
              </a:rPr>
              <a:t>Although Angular 1 was the big thing, it had some issues that could lead into performance problems in big applications.</a:t>
            </a:r>
            <a:endParaRPr sz="2000">
              <a:latin typeface="Calibri"/>
              <a:ea typeface="Calibri"/>
              <a:cs typeface="Calibri"/>
              <a:sym typeface="Calibri"/>
            </a:endParaRPr>
          </a:p>
          <a:p>
            <a:pPr indent="-291920" lvl="0" marL="34308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Angular 1 is frequently referred to as </a:t>
            </a:r>
            <a:r>
              <a:rPr i="1" lang="en-US" sz="2000">
                <a:latin typeface="Calibri"/>
                <a:ea typeface="Calibri"/>
                <a:cs typeface="Calibri"/>
                <a:sym typeface="Calibri"/>
              </a:rPr>
              <a:t>AngularJS</a:t>
            </a:r>
            <a:r>
              <a:rPr lang="en-US" sz="2000">
                <a:latin typeface="Calibri"/>
                <a:ea typeface="Calibri"/>
                <a:cs typeface="Calibri"/>
                <a:sym typeface="Calibri"/>
              </a:rPr>
              <a:t> because it was completely rewritten </a:t>
            </a:r>
            <a:r>
              <a:rPr lang="en-US" sz="2000">
                <a:solidFill>
                  <a:schemeClr val="dk1"/>
                </a:solidFill>
                <a:latin typeface="Calibri"/>
                <a:ea typeface="Calibri"/>
                <a:cs typeface="Calibri"/>
                <a:sym typeface="Calibri"/>
              </a:rPr>
              <a:t>from the ground up </a:t>
            </a:r>
            <a:r>
              <a:rPr lang="en-US" sz="2000">
                <a:latin typeface="Calibri"/>
                <a:ea typeface="Calibri"/>
                <a:cs typeface="Calibri"/>
                <a:sym typeface="Calibri"/>
              </a:rPr>
              <a:t>to produce Angular 2 in 2016.</a:t>
            </a:r>
            <a:endParaRPr sz="2000">
              <a:latin typeface="Calibri"/>
              <a:ea typeface="Calibri"/>
              <a:cs typeface="Calibri"/>
              <a:sym typeface="Calibri"/>
            </a:endParaRPr>
          </a:p>
          <a:p>
            <a:pPr indent="-291920" lvl="0" marL="34308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Angular 2 works entirely differently from Angular 1 as all the Angular 1 issues were fixed. After Angular 2, Google released Angular 4, 5, 6, and so on but them all are backwards-compatible to Angular 2.</a:t>
            </a:r>
            <a:endParaRPr sz="2000">
              <a:latin typeface="Calibri"/>
              <a:ea typeface="Calibri"/>
              <a:cs typeface="Calibri"/>
              <a:sym typeface="Calibri"/>
            </a:endParaRPr>
          </a:p>
          <a:p>
            <a:pPr indent="-291920" lvl="0" marL="34308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The Angular team </a:t>
            </a:r>
            <a:r>
              <a:rPr lang="en-US" sz="2000">
                <a:solidFill>
                  <a:schemeClr val="dk1"/>
                </a:solidFill>
                <a:latin typeface="Calibri"/>
                <a:ea typeface="Calibri"/>
                <a:cs typeface="Calibri"/>
                <a:sym typeface="Calibri"/>
              </a:rPr>
              <a:t>has a commitment </a:t>
            </a:r>
            <a:r>
              <a:rPr lang="en-US" sz="2000">
                <a:latin typeface="Calibri"/>
                <a:ea typeface="Calibri"/>
                <a:cs typeface="Calibri"/>
                <a:sym typeface="Calibri"/>
              </a:rPr>
              <a:t>to release a major new version every six months.</a:t>
            </a:r>
            <a:endParaRPr sz="2000">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6"/>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@ViewChild()</a:t>
            </a:r>
            <a:endParaRPr/>
          </a:p>
        </p:txBody>
      </p:sp>
      <p:sp>
        <p:nvSpPr>
          <p:cNvPr id="484" name="Google Shape;484;p56"/>
          <p:cNvSpPr/>
          <p:nvPr/>
        </p:nvSpPr>
        <p:spPr>
          <a:xfrm>
            <a:off x="152400" y="816334"/>
            <a:ext cx="59436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Parent.ts</a:t>
            </a:r>
            <a:endParaRPr sz="1800">
              <a:solidFill>
                <a:schemeClr val="lt1"/>
              </a:solidFill>
              <a:latin typeface="Calibri"/>
              <a:ea typeface="Calibri"/>
              <a:cs typeface="Calibri"/>
              <a:sym typeface="Calibri"/>
            </a:endParaRPr>
          </a:p>
        </p:txBody>
      </p:sp>
      <p:sp>
        <p:nvSpPr>
          <p:cNvPr id="485" name="Google Shape;485;p56"/>
          <p:cNvSpPr/>
          <p:nvPr/>
        </p:nvSpPr>
        <p:spPr>
          <a:xfrm>
            <a:off x="152400" y="1123950"/>
            <a:ext cx="5943600" cy="341632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C586C0"/>
                </a:solidFill>
                <a:latin typeface="Consolas"/>
                <a:ea typeface="Consolas"/>
                <a:cs typeface="Consolas"/>
                <a:sym typeface="Consolas"/>
              </a:rPr>
              <a:t>export</a:t>
            </a:r>
            <a:r>
              <a:rPr lang="en-US" sz="1800">
                <a:solidFill>
                  <a:srgbClr val="D4D4D4"/>
                </a:solidFill>
                <a:latin typeface="Consolas"/>
                <a:ea typeface="Consolas"/>
                <a:cs typeface="Consolas"/>
                <a:sym typeface="Consolas"/>
              </a:rPr>
              <a:t> </a:t>
            </a:r>
            <a:r>
              <a:rPr lang="en-US" sz="1800">
                <a:solidFill>
                  <a:srgbClr val="569CD6"/>
                </a:solidFill>
                <a:latin typeface="Consolas"/>
                <a:ea typeface="Consolas"/>
                <a:cs typeface="Consolas"/>
                <a:sym typeface="Consolas"/>
              </a:rPr>
              <a:t>class</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AppComponent</a:t>
            </a:r>
            <a:r>
              <a:rPr lang="en-US" sz="1800">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800" u="none" cap="none" strike="noStrike">
                <a:solidFill>
                  <a:srgbClr val="D4D4D4"/>
                </a:solidFill>
                <a:latin typeface="Consolas"/>
                <a:ea typeface="Consolas"/>
                <a:cs typeface="Consolas"/>
                <a:sym typeface="Consolas"/>
              </a:rPr>
              <a:t>@</a:t>
            </a:r>
            <a:r>
              <a:rPr b="0" i="0" lang="en-US" sz="1800" u="none" cap="none" strike="noStrike">
                <a:solidFill>
                  <a:srgbClr val="DCDCAA"/>
                </a:solidFill>
                <a:latin typeface="Consolas"/>
                <a:ea typeface="Consolas"/>
                <a:cs typeface="Consolas"/>
                <a:sym typeface="Consolas"/>
              </a:rPr>
              <a:t>ViewChild</a:t>
            </a:r>
            <a:r>
              <a:rPr b="0" i="0" lang="en-US" sz="1800" u="none" cap="none" strike="noStrike">
                <a:solidFill>
                  <a:srgbClr val="D4D4D4"/>
                </a:solidFill>
                <a:latin typeface="Consolas"/>
                <a:ea typeface="Consolas"/>
                <a:cs typeface="Consolas"/>
                <a:sym typeface="Consolas"/>
              </a:rPr>
              <a:t>(</a:t>
            </a:r>
            <a:r>
              <a:rPr b="0" i="0" lang="en-US" sz="1800" u="none" cap="none" strike="noStrike">
                <a:solidFill>
                  <a:srgbClr val="9CDCFE"/>
                </a:solidFill>
                <a:latin typeface="Consolas"/>
                <a:ea typeface="Consolas"/>
                <a:cs typeface="Consolas"/>
                <a:sym typeface="Consolas"/>
              </a:rPr>
              <a:t>DemoViewchildComponent</a:t>
            </a:r>
            <a:r>
              <a:rPr b="0" i="0" lang="en-US" sz="1800" u="none" cap="none" strike="noStrike">
                <a:solidFill>
                  <a:srgbClr val="D4D4D4"/>
                </a:solidFill>
                <a:latin typeface="Consolas"/>
                <a:ea typeface="Consolas"/>
                <a:cs typeface="Consolas"/>
                <a:sym typeface="Consolas"/>
              </a:rPr>
              <a:t>) </a:t>
            </a:r>
            <a:r>
              <a:rPr b="0" i="0" lang="en-US" sz="1800" u="none" cap="none" strike="noStrike">
                <a:solidFill>
                  <a:srgbClr val="9CDCFE"/>
                </a:solidFill>
                <a:latin typeface="Consolas"/>
                <a:ea typeface="Consolas"/>
                <a:cs typeface="Consolas"/>
                <a:sym typeface="Consolas"/>
              </a:rPr>
              <a:t>child</a:t>
            </a:r>
            <a:r>
              <a:rPr b="0" i="0" lang="en-US" sz="1800" u="none" cap="none" strike="noStrike">
                <a:solidFill>
                  <a:srgbClr val="D4D4D4"/>
                </a:solidFill>
                <a:latin typeface="Consolas"/>
                <a:ea typeface="Consolas"/>
                <a:cs typeface="Consolas"/>
                <a:sym typeface="Consolas"/>
              </a:rPr>
              <a:t>;</a:t>
            </a:r>
            <a:endParaRPr/>
          </a:p>
          <a:p>
            <a:pPr indent="0" lvl="1" marL="457200" marR="0" rtl="0" algn="l">
              <a:spcBef>
                <a:spcPts val="0"/>
              </a:spcBef>
              <a:spcAft>
                <a:spcPts val="0"/>
              </a:spcAft>
              <a:buNone/>
            </a:pPr>
            <a:br>
              <a:rPr b="0" i="0" lang="en-US" sz="1800" u="none" cap="none" strike="noStrike">
                <a:solidFill>
                  <a:srgbClr val="D4D4D4"/>
                </a:solidFill>
                <a:latin typeface="Consolas"/>
                <a:ea typeface="Consolas"/>
                <a:cs typeface="Consolas"/>
                <a:sym typeface="Consolas"/>
              </a:rPr>
            </a:br>
            <a:r>
              <a:rPr b="0" i="0" lang="en-US" sz="1800" u="none" cap="none" strike="noStrike">
                <a:solidFill>
                  <a:srgbClr val="608B4E"/>
                </a:solidFill>
                <a:latin typeface="Consolas"/>
                <a:ea typeface="Consolas"/>
                <a:cs typeface="Consolas"/>
                <a:sym typeface="Consolas"/>
              </a:rPr>
              <a:t>// child-&gt;parent via viewChild</a:t>
            </a:r>
            <a:endParaRPr b="0" i="0" sz="1800" u="none" cap="none" strike="noStrike">
              <a:solidFill>
                <a:srgbClr val="D4D4D4"/>
              </a:solidFill>
              <a:latin typeface="Consolas"/>
              <a:ea typeface="Consolas"/>
              <a:cs typeface="Consolas"/>
              <a:sym typeface="Consolas"/>
            </a:endParaRPr>
          </a:p>
          <a:p>
            <a:pPr indent="0" lvl="1" marL="457200" marR="0" rtl="0" algn="l">
              <a:spcBef>
                <a:spcPts val="0"/>
              </a:spcBef>
              <a:spcAft>
                <a:spcPts val="0"/>
              </a:spcAft>
              <a:buNone/>
            </a:pPr>
            <a:r>
              <a:rPr b="0" i="0" lang="en-US" sz="1800" u="none" cap="none" strike="noStrike">
                <a:solidFill>
                  <a:srgbClr val="DCDCAA"/>
                </a:solidFill>
                <a:latin typeface="Consolas"/>
                <a:ea typeface="Consolas"/>
                <a:cs typeface="Consolas"/>
                <a:sym typeface="Consolas"/>
              </a:rPr>
              <a:t>getFromChild</a:t>
            </a:r>
            <a:r>
              <a:rPr b="0" i="0" lang="en-US" sz="1800" u="none" cap="none" strike="noStrike">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800" u="none" cap="none" strike="noStrike">
                <a:solidFill>
                  <a:srgbClr val="569CD6"/>
                </a:solidFill>
                <a:latin typeface="Consolas"/>
                <a:ea typeface="Consolas"/>
                <a:cs typeface="Consolas"/>
                <a:sym typeface="Consolas"/>
              </a:rPr>
              <a:t>	this</a:t>
            </a:r>
            <a:r>
              <a:rPr b="0" i="0" lang="en-US" sz="1800" u="none" cap="none" strike="noStrike">
                <a:solidFill>
                  <a:srgbClr val="D4D4D4"/>
                </a:solidFill>
                <a:latin typeface="Consolas"/>
                <a:ea typeface="Consolas"/>
                <a:cs typeface="Consolas"/>
                <a:sym typeface="Consolas"/>
              </a:rPr>
              <a:t>.</a:t>
            </a:r>
            <a:r>
              <a:rPr b="0" i="0" lang="en-US" sz="1800" u="none" cap="none" strike="noStrike">
                <a:solidFill>
                  <a:srgbClr val="9CDCFE"/>
                </a:solidFill>
                <a:latin typeface="Consolas"/>
                <a:ea typeface="Consolas"/>
                <a:cs typeface="Consolas"/>
                <a:sym typeface="Consolas"/>
              </a:rPr>
              <a:t>parentV</a:t>
            </a:r>
            <a:r>
              <a:rPr b="0" i="0" lang="en-US" sz="1800" u="none" cap="none" strike="noStrike">
                <a:solidFill>
                  <a:srgbClr val="D4D4D4"/>
                </a:solidFill>
                <a:latin typeface="Consolas"/>
                <a:ea typeface="Consolas"/>
                <a:cs typeface="Consolas"/>
                <a:sym typeface="Consolas"/>
              </a:rPr>
              <a:t> = </a:t>
            </a:r>
            <a:r>
              <a:rPr b="0" i="0" lang="en-US" sz="1800" u="none" cap="none" strike="noStrike">
                <a:solidFill>
                  <a:srgbClr val="569CD6"/>
                </a:solidFill>
                <a:latin typeface="Consolas"/>
                <a:ea typeface="Consolas"/>
                <a:cs typeface="Consolas"/>
                <a:sym typeface="Consolas"/>
              </a:rPr>
              <a:t>this</a:t>
            </a:r>
            <a:r>
              <a:rPr b="0" i="0" lang="en-US" sz="1800" u="none" cap="none" strike="noStrike">
                <a:solidFill>
                  <a:srgbClr val="D4D4D4"/>
                </a:solidFill>
                <a:latin typeface="Consolas"/>
                <a:ea typeface="Consolas"/>
                <a:cs typeface="Consolas"/>
                <a:sym typeface="Consolas"/>
              </a:rPr>
              <a:t>.</a:t>
            </a:r>
            <a:r>
              <a:rPr b="0" i="0" lang="en-US" sz="1800" u="none" cap="none" strike="noStrike">
                <a:solidFill>
                  <a:srgbClr val="9CDCFE"/>
                </a:solidFill>
                <a:latin typeface="Consolas"/>
                <a:ea typeface="Consolas"/>
                <a:cs typeface="Consolas"/>
                <a:sym typeface="Consolas"/>
              </a:rPr>
              <a:t>child</a:t>
            </a:r>
            <a:r>
              <a:rPr b="0" i="0" lang="en-US" sz="1800" u="none" cap="none" strike="noStrike">
                <a:solidFill>
                  <a:srgbClr val="D4D4D4"/>
                </a:solidFill>
                <a:latin typeface="Consolas"/>
                <a:ea typeface="Consolas"/>
                <a:cs typeface="Consolas"/>
                <a:sym typeface="Consolas"/>
              </a:rPr>
              <a:t>.</a:t>
            </a:r>
            <a:r>
              <a:rPr b="0" i="0" lang="en-US" sz="1800" u="none" cap="none" strike="noStrike">
                <a:solidFill>
                  <a:srgbClr val="9CDCFE"/>
                </a:solidFill>
                <a:latin typeface="Consolas"/>
                <a:ea typeface="Consolas"/>
                <a:cs typeface="Consolas"/>
                <a:sym typeface="Consolas"/>
              </a:rPr>
              <a:t>childV</a:t>
            </a:r>
            <a:r>
              <a:rPr b="0" i="0" lang="en-US" sz="1800" u="none" cap="none" strike="noStrike">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rPr b="0" i="0" lang="en-US" sz="1800" u="none" cap="none" strike="noStrike">
                <a:solidFill>
                  <a:srgbClr val="D4D4D4"/>
                </a:solidFill>
                <a:latin typeface="Consolas"/>
                <a:ea typeface="Consolas"/>
                <a:cs typeface="Consolas"/>
                <a:sym typeface="Consolas"/>
              </a:rPr>
              <a:t>}</a:t>
            </a:r>
            <a:endParaRPr/>
          </a:p>
          <a:p>
            <a:pPr indent="0" lvl="1" marL="457200" marR="0" rtl="0" algn="l">
              <a:spcBef>
                <a:spcPts val="0"/>
              </a:spcBef>
              <a:spcAft>
                <a:spcPts val="0"/>
              </a:spcAft>
              <a:buNone/>
            </a:pPr>
            <a:br>
              <a:rPr b="0" i="0" lang="en-US" sz="1800" u="none" cap="none" strike="noStrike">
                <a:solidFill>
                  <a:srgbClr val="D4D4D4"/>
                </a:solidFill>
                <a:latin typeface="Consolas"/>
                <a:ea typeface="Consolas"/>
                <a:cs typeface="Consolas"/>
                <a:sym typeface="Consolas"/>
              </a:rPr>
            </a:br>
            <a:r>
              <a:rPr b="0" i="0" lang="en-US" sz="1800" u="none" cap="none" strike="noStrike">
                <a:solidFill>
                  <a:srgbClr val="608B4E"/>
                </a:solidFill>
                <a:latin typeface="Consolas"/>
                <a:ea typeface="Consolas"/>
                <a:cs typeface="Consolas"/>
                <a:sym typeface="Consolas"/>
              </a:rPr>
              <a:t>// parent-&gt;child via viewChild</a:t>
            </a:r>
            <a:endParaRPr b="0" i="0" sz="1800" u="none" cap="none" strike="noStrike">
              <a:solidFill>
                <a:srgbClr val="D4D4D4"/>
              </a:solidFill>
              <a:latin typeface="Consolas"/>
              <a:ea typeface="Consolas"/>
              <a:cs typeface="Consolas"/>
              <a:sym typeface="Consolas"/>
            </a:endParaRPr>
          </a:p>
          <a:p>
            <a:pPr indent="0" lvl="1" marL="457200" marR="0" rtl="0" algn="l">
              <a:spcBef>
                <a:spcPts val="0"/>
              </a:spcBef>
              <a:spcAft>
                <a:spcPts val="0"/>
              </a:spcAft>
              <a:buNone/>
            </a:pPr>
            <a:r>
              <a:rPr b="0" i="0" lang="en-US" sz="1800" u="none" cap="none" strike="noStrike">
                <a:solidFill>
                  <a:srgbClr val="DCDCAA"/>
                </a:solidFill>
                <a:latin typeface="Consolas"/>
                <a:ea typeface="Consolas"/>
                <a:cs typeface="Consolas"/>
                <a:sym typeface="Consolas"/>
              </a:rPr>
              <a:t>sendToChild</a:t>
            </a:r>
            <a:r>
              <a:rPr b="0" i="0" lang="en-US" sz="1800" u="none" cap="none" strike="noStrike">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800" u="none" cap="none" strike="noStrike">
                <a:solidFill>
                  <a:srgbClr val="569CD6"/>
                </a:solidFill>
                <a:latin typeface="Consolas"/>
                <a:ea typeface="Consolas"/>
                <a:cs typeface="Consolas"/>
                <a:sym typeface="Consolas"/>
              </a:rPr>
              <a:t>	this</a:t>
            </a:r>
            <a:r>
              <a:rPr b="0" i="0" lang="en-US" sz="1800" u="none" cap="none" strike="noStrike">
                <a:solidFill>
                  <a:srgbClr val="D4D4D4"/>
                </a:solidFill>
                <a:latin typeface="Consolas"/>
                <a:ea typeface="Consolas"/>
                <a:cs typeface="Consolas"/>
                <a:sym typeface="Consolas"/>
              </a:rPr>
              <a:t>.</a:t>
            </a:r>
            <a:r>
              <a:rPr b="0" i="0" lang="en-US" sz="1800" u="none" cap="none" strike="noStrike">
                <a:solidFill>
                  <a:srgbClr val="9CDCFE"/>
                </a:solidFill>
                <a:latin typeface="Consolas"/>
                <a:ea typeface="Consolas"/>
                <a:cs typeface="Consolas"/>
                <a:sym typeface="Consolas"/>
              </a:rPr>
              <a:t>child</a:t>
            </a:r>
            <a:r>
              <a:rPr b="0" i="0" lang="en-US" sz="1800" u="none" cap="none" strike="noStrike">
                <a:solidFill>
                  <a:srgbClr val="D4D4D4"/>
                </a:solidFill>
                <a:latin typeface="Consolas"/>
                <a:ea typeface="Consolas"/>
                <a:cs typeface="Consolas"/>
                <a:sym typeface="Consolas"/>
              </a:rPr>
              <a:t>.</a:t>
            </a:r>
            <a:r>
              <a:rPr b="0" i="0" lang="en-US" sz="1800" u="none" cap="none" strike="noStrike">
                <a:solidFill>
                  <a:srgbClr val="9CDCFE"/>
                </a:solidFill>
                <a:latin typeface="Consolas"/>
                <a:ea typeface="Consolas"/>
                <a:cs typeface="Consolas"/>
                <a:sym typeface="Consolas"/>
              </a:rPr>
              <a:t>childV</a:t>
            </a:r>
            <a:r>
              <a:rPr b="0" i="0" lang="en-US" sz="1800" u="none" cap="none" strike="noStrike">
                <a:solidFill>
                  <a:srgbClr val="D4D4D4"/>
                </a:solidFill>
                <a:latin typeface="Consolas"/>
                <a:ea typeface="Consolas"/>
                <a:cs typeface="Consolas"/>
                <a:sym typeface="Consolas"/>
              </a:rPr>
              <a:t> = </a:t>
            </a:r>
            <a:r>
              <a:rPr b="0" i="0" lang="en-US" sz="1800" u="none" cap="none" strike="noStrike">
                <a:solidFill>
                  <a:srgbClr val="569CD6"/>
                </a:solidFill>
                <a:latin typeface="Consolas"/>
                <a:ea typeface="Consolas"/>
                <a:cs typeface="Consolas"/>
                <a:sym typeface="Consolas"/>
              </a:rPr>
              <a:t>this</a:t>
            </a:r>
            <a:r>
              <a:rPr b="0" i="0" lang="en-US" sz="1800" u="none" cap="none" strike="noStrike">
                <a:solidFill>
                  <a:srgbClr val="D4D4D4"/>
                </a:solidFill>
                <a:latin typeface="Consolas"/>
                <a:ea typeface="Consolas"/>
                <a:cs typeface="Consolas"/>
                <a:sym typeface="Consolas"/>
              </a:rPr>
              <a:t>.</a:t>
            </a:r>
            <a:r>
              <a:rPr b="0" i="0" lang="en-US" sz="1800" u="none" cap="none" strike="noStrike">
                <a:solidFill>
                  <a:srgbClr val="9CDCFE"/>
                </a:solidFill>
                <a:latin typeface="Consolas"/>
                <a:ea typeface="Consolas"/>
                <a:cs typeface="Consolas"/>
                <a:sym typeface="Consolas"/>
              </a:rPr>
              <a:t>parentV</a:t>
            </a:r>
            <a:r>
              <a:rPr b="0" i="0" lang="en-US" sz="1800" u="none" cap="none" strike="noStrike">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rPr b="0" i="0" lang="en-US" sz="1800" u="none" cap="none" strike="noStrike">
                <a:solidFill>
                  <a:srgbClr val="D4D4D4"/>
                </a:solidFill>
                <a:latin typeface="Consolas"/>
                <a:ea typeface="Consolas"/>
                <a:cs typeface="Consolas"/>
                <a:sym typeface="Consolas"/>
              </a:rPr>
              <a:t>}</a:t>
            </a:r>
            <a:endParaRPr b="0" i="0" sz="1800" u="none" cap="none" strike="noStrike">
              <a:solidFill>
                <a:srgbClr val="D4D4D4"/>
              </a:solidFill>
              <a:latin typeface="Consolas"/>
              <a:ea typeface="Consolas"/>
              <a:cs typeface="Consolas"/>
              <a:sym typeface="Consolas"/>
            </a:endParaRPr>
          </a:p>
        </p:txBody>
      </p:sp>
      <p:sp>
        <p:nvSpPr>
          <p:cNvPr id="486" name="Google Shape;486;p56"/>
          <p:cNvSpPr/>
          <p:nvPr/>
        </p:nvSpPr>
        <p:spPr>
          <a:xfrm>
            <a:off x="6172199" y="3333750"/>
            <a:ext cx="2844048"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Child.ts</a:t>
            </a:r>
            <a:endParaRPr sz="1800">
              <a:solidFill>
                <a:schemeClr val="lt1"/>
              </a:solidFill>
              <a:latin typeface="Calibri"/>
              <a:ea typeface="Calibri"/>
              <a:cs typeface="Calibri"/>
              <a:sym typeface="Calibri"/>
            </a:endParaRPr>
          </a:p>
        </p:txBody>
      </p:sp>
      <p:sp>
        <p:nvSpPr>
          <p:cNvPr id="487" name="Google Shape;487;p56"/>
          <p:cNvSpPr/>
          <p:nvPr/>
        </p:nvSpPr>
        <p:spPr>
          <a:xfrm>
            <a:off x="6172199" y="3641366"/>
            <a:ext cx="2844048" cy="369332"/>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9CDCFE"/>
                </a:solidFill>
                <a:latin typeface="Consolas"/>
                <a:ea typeface="Consolas"/>
                <a:cs typeface="Consolas"/>
                <a:sym typeface="Consolas"/>
              </a:rPr>
              <a:t>childV</a:t>
            </a:r>
            <a:r>
              <a:rPr lang="en-US" sz="1800">
                <a:solidFill>
                  <a:srgbClr val="D4D4D4"/>
                </a:solidFill>
                <a:latin typeface="Consolas"/>
                <a:ea typeface="Consolas"/>
                <a:cs typeface="Consolas"/>
                <a:sym typeface="Consolas"/>
              </a:rPr>
              <a:t> = </a:t>
            </a:r>
            <a:r>
              <a:rPr lang="en-US" sz="1800">
                <a:solidFill>
                  <a:srgbClr val="CE9178"/>
                </a:solidFill>
                <a:latin typeface="Consolas"/>
                <a:ea typeface="Consolas"/>
                <a:cs typeface="Consolas"/>
                <a:sym typeface="Consolas"/>
              </a:rPr>
              <a:t>'fromChild'</a:t>
            </a: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
        <p:nvSpPr>
          <p:cNvPr id="488" name="Google Shape;488;p56"/>
          <p:cNvSpPr/>
          <p:nvPr/>
        </p:nvSpPr>
        <p:spPr>
          <a:xfrm>
            <a:off x="6172199" y="1662297"/>
            <a:ext cx="2743201"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Parent.ts</a:t>
            </a:r>
            <a:endParaRPr sz="1800">
              <a:solidFill>
                <a:schemeClr val="lt1"/>
              </a:solidFill>
              <a:latin typeface="Calibri"/>
              <a:ea typeface="Calibri"/>
              <a:cs typeface="Calibri"/>
              <a:sym typeface="Calibri"/>
            </a:endParaRPr>
          </a:p>
        </p:txBody>
      </p:sp>
      <p:sp>
        <p:nvSpPr>
          <p:cNvPr id="489" name="Google Shape;489;p56"/>
          <p:cNvSpPr/>
          <p:nvPr/>
        </p:nvSpPr>
        <p:spPr>
          <a:xfrm>
            <a:off x="6172200" y="1969913"/>
            <a:ext cx="2743200" cy="369332"/>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9CDCFE"/>
                </a:solidFill>
                <a:latin typeface="Consolas"/>
                <a:ea typeface="Consolas"/>
                <a:cs typeface="Consolas"/>
                <a:sym typeface="Consolas"/>
              </a:rPr>
              <a:t>parentV</a:t>
            </a:r>
            <a:r>
              <a:rPr lang="en-US" sz="1800">
                <a:solidFill>
                  <a:srgbClr val="D4D4D4"/>
                </a:solidFill>
                <a:latin typeface="Consolas"/>
                <a:ea typeface="Consolas"/>
                <a:cs typeface="Consolas"/>
                <a:sym typeface="Consolas"/>
              </a:rPr>
              <a:t> = </a:t>
            </a:r>
            <a:r>
              <a:rPr lang="en-US" sz="1800">
                <a:solidFill>
                  <a:srgbClr val="CE9178"/>
                </a:solidFill>
                <a:latin typeface="Consolas"/>
                <a:ea typeface="Consolas"/>
                <a:cs typeface="Consolas"/>
                <a:sym typeface="Consolas"/>
              </a:rPr>
              <a:t>'…Parent'</a:t>
            </a: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7"/>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TypeScript</a:t>
            </a:r>
            <a:endParaRPr/>
          </a:p>
        </p:txBody>
      </p:sp>
      <p:sp>
        <p:nvSpPr>
          <p:cNvPr id="495" name="Google Shape;495;p57"/>
          <p:cNvSpPr txBox="1"/>
          <p:nvPr>
            <p:ph idx="1" type="body"/>
          </p:nvPr>
        </p:nvSpPr>
        <p:spPr>
          <a:xfrm>
            <a:off x="76200" y="742950"/>
            <a:ext cx="8839200" cy="39278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b="1" lang="en-US"/>
              <a:t>Type</a:t>
            </a:r>
            <a:endParaRPr/>
          </a:p>
          <a:p>
            <a:pPr indent="-285750" lvl="1" marL="742950" rtl="0" algn="l">
              <a:spcBef>
                <a:spcPts val="560"/>
              </a:spcBef>
              <a:spcAft>
                <a:spcPts val="0"/>
              </a:spcAft>
              <a:buClr>
                <a:schemeClr val="dk1"/>
              </a:buClr>
              <a:buSzPts val="2800"/>
              <a:buChar char="–"/>
            </a:pPr>
            <a:r>
              <a:rPr b="1" lang="en-US"/>
              <a:t>Type annotations</a:t>
            </a:r>
            <a:endParaRPr/>
          </a:p>
          <a:p>
            <a:pPr indent="-342900" lvl="0" marL="342900" rtl="0" algn="l">
              <a:spcBef>
                <a:spcPts val="640"/>
              </a:spcBef>
              <a:spcAft>
                <a:spcPts val="0"/>
              </a:spcAft>
              <a:buClr>
                <a:schemeClr val="dk1"/>
              </a:buClr>
              <a:buSzPts val="3200"/>
              <a:buChar char="•"/>
            </a:pPr>
            <a:r>
              <a:rPr b="1" lang="en-US"/>
              <a:t>Interface, Class</a:t>
            </a:r>
            <a:endParaRPr/>
          </a:p>
          <a:p>
            <a:pPr indent="-342900" lvl="0" marL="342900" rtl="0" algn="l">
              <a:spcBef>
                <a:spcPts val="640"/>
              </a:spcBef>
              <a:spcAft>
                <a:spcPts val="0"/>
              </a:spcAft>
              <a:buClr>
                <a:schemeClr val="dk1"/>
              </a:buClr>
              <a:buSzPts val="3200"/>
              <a:buChar char="•"/>
            </a:pPr>
            <a:r>
              <a:rPr b="1" lang="en-US"/>
              <a:t>Loop</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8"/>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Type</a:t>
            </a:r>
            <a:endParaRPr/>
          </a:p>
        </p:txBody>
      </p:sp>
      <p:sp>
        <p:nvSpPr>
          <p:cNvPr id="501" name="Google Shape;501;p58"/>
          <p:cNvSpPr/>
          <p:nvPr/>
        </p:nvSpPr>
        <p:spPr>
          <a:xfrm>
            <a:off x="103952" y="986279"/>
            <a:ext cx="4207497" cy="3139321"/>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608B4E"/>
                </a:solidFill>
                <a:latin typeface="Consolas"/>
                <a:ea typeface="Consolas"/>
                <a:cs typeface="Consolas"/>
                <a:sym typeface="Consolas"/>
              </a:rPr>
              <a:t>// Number</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569CD6"/>
                </a:solidFill>
                <a:latin typeface="Consolas"/>
                <a:ea typeface="Consolas"/>
                <a:cs typeface="Consolas"/>
                <a:sym typeface="Consolas"/>
              </a:rPr>
              <a:t>const</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decimal</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number</a:t>
            </a:r>
            <a:r>
              <a:rPr lang="en-US" sz="1800">
                <a:solidFill>
                  <a:srgbClr val="D4D4D4"/>
                </a:solidFill>
                <a:latin typeface="Consolas"/>
                <a:ea typeface="Consolas"/>
                <a:cs typeface="Consolas"/>
                <a:sym typeface="Consolas"/>
              </a:rPr>
              <a:t> = </a:t>
            </a:r>
            <a:r>
              <a:rPr lang="en-US" sz="1800">
                <a:solidFill>
                  <a:srgbClr val="B5CEA8"/>
                </a:solidFill>
                <a:latin typeface="Consolas"/>
                <a:ea typeface="Consolas"/>
                <a:cs typeface="Consolas"/>
                <a:sym typeface="Consolas"/>
              </a:rPr>
              <a:t>6</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569CD6"/>
                </a:solidFill>
                <a:latin typeface="Consolas"/>
                <a:ea typeface="Consolas"/>
                <a:cs typeface="Consolas"/>
                <a:sym typeface="Consolas"/>
              </a:rPr>
              <a:t>let</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hex</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number</a:t>
            </a:r>
            <a:r>
              <a:rPr lang="en-US" sz="1800">
                <a:solidFill>
                  <a:srgbClr val="D4D4D4"/>
                </a:solidFill>
                <a:latin typeface="Consolas"/>
                <a:ea typeface="Consolas"/>
                <a:cs typeface="Consolas"/>
                <a:sym typeface="Consolas"/>
              </a:rPr>
              <a:t> = </a:t>
            </a:r>
            <a:r>
              <a:rPr lang="en-US" sz="1800">
                <a:solidFill>
                  <a:srgbClr val="B5CEA8"/>
                </a:solidFill>
                <a:latin typeface="Consolas"/>
                <a:ea typeface="Consolas"/>
                <a:cs typeface="Consolas"/>
                <a:sym typeface="Consolas"/>
              </a:rPr>
              <a:t>0xf00d</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569CD6"/>
                </a:solidFill>
                <a:latin typeface="Consolas"/>
                <a:ea typeface="Consolas"/>
                <a:cs typeface="Consolas"/>
                <a:sym typeface="Consolas"/>
              </a:rPr>
              <a:t>let</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binary</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number</a:t>
            </a:r>
            <a:r>
              <a:rPr lang="en-US" sz="1800">
                <a:solidFill>
                  <a:srgbClr val="D4D4D4"/>
                </a:solidFill>
                <a:latin typeface="Consolas"/>
                <a:ea typeface="Consolas"/>
                <a:cs typeface="Consolas"/>
                <a:sym typeface="Consolas"/>
              </a:rPr>
              <a:t> = </a:t>
            </a:r>
            <a:r>
              <a:rPr lang="en-US" sz="1800">
                <a:solidFill>
                  <a:srgbClr val="B5CEA8"/>
                </a:solidFill>
                <a:latin typeface="Consolas"/>
                <a:ea typeface="Consolas"/>
                <a:cs typeface="Consolas"/>
                <a:sym typeface="Consolas"/>
              </a:rPr>
              <a:t>0b1010</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569CD6"/>
                </a:solidFill>
                <a:latin typeface="Consolas"/>
                <a:ea typeface="Consolas"/>
                <a:cs typeface="Consolas"/>
                <a:sym typeface="Consolas"/>
              </a:rPr>
              <a:t>let</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octal</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number</a:t>
            </a:r>
            <a:r>
              <a:rPr lang="en-US" sz="1800">
                <a:solidFill>
                  <a:srgbClr val="D4D4D4"/>
                </a:solidFill>
                <a:latin typeface="Consolas"/>
                <a:ea typeface="Consolas"/>
                <a:cs typeface="Consolas"/>
                <a:sym typeface="Consolas"/>
              </a:rPr>
              <a:t> = </a:t>
            </a:r>
            <a:r>
              <a:rPr lang="en-US" sz="1800">
                <a:solidFill>
                  <a:srgbClr val="B5CEA8"/>
                </a:solidFill>
                <a:latin typeface="Consolas"/>
                <a:ea typeface="Consolas"/>
                <a:cs typeface="Consolas"/>
                <a:sym typeface="Consolas"/>
              </a:rPr>
              <a:t>0o744</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br>
              <a:rPr lang="en-US" sz="1800">
                <a:solidFill>
                  <a:srgbClr val="D4D4D4"/>
                </a:solidFill>
                <a:latin typeface="Consolas"/>
                <a:ea typeface="Consolas"/>
                <a:cs typeface="Consolas"/>
                <a:sym typeface="Consolas"/>
              </a:rPr>
            </a:br>
            <a:r>
              <a:rPr lang="en-US" sz="1800">
                <a:solidFill>
                  <a:srgbClr val="608B4E"/>
                </a:solidFill>
                <a:latin typeface="Consolas"/>
                <a:ea typeface="Consolas"/>
                <a:cs typeface="Consolas"/>
                <a:sym typeface="Consolas"/>
              </a:rPr>
              <a:t>// Stirng</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569CD6"/>
                </a:solidFill>
                <a:latin typeface="Consolas"/>
                <a:ea typeface="Consolas"/>
                <a:cs typeface="Consolas"/>
                <a:sym typeface="Consolas"/>
              </a:rPr>
              <a:t>let</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person</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string</a:t>
            </a:r>
            <a:r>
              <a:rPr lang="en-US" sz="1800">
                <a:solidFill>
                  <a:srgbClr val="D4D4D4"/>
                </a:solidFill>
                <a:latin typeface="Consolas"/>
                <a:ea typeface="Consolas"/>
                <a:cs typeface="Consolas"/>
                <a:sym typeface="Consolas"/>
              </a:rPr>
              <a:t> = </a:t>
            </a:r>
            <a:r>
              <a:rPr lang="en-US" sz="1800">
                <a:solidFill>
                  <a:srgbClr val="CE9178"/>
                </a:solidFill>
                <a:latin typeface="Consolas"/>
                <a:ea typeface="Consolas"/>
                <a:cs typeface="Consolas"/>
                <a:sym typeface="Consolas"/>
              </a:rPr>
              <a:t>'Mike'</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569CD6"/>
                </a:solidFill>
                <a:latin typeface="Consolas"/>
                <a:ea typeface="Consolas"/>
                <a:cs typeface="Consolas"/>
                <a:sym typeface="Consolas"/>
              </a:rPr>
              <a:t>let</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age</a:t>
            </a:r>
            <a:r>
              <a:rPr lang="en-US" sz="1800">
                <a:solidFill>
                  <a:srgbClr val="D4D4D4"/>
                </a:solidFill>
                <a:latin typeface="Consolas"/>
                <a:ea typeface="Consolas"/>
                <a:cs typeface="Consolas"/>
                <a:sym typeface="Consolas"/>
              </a:rPr>
              <a:t> = </a:t>
            </a:r>
            <a:r>
              <a:rPr lang="en-US" sz="1800">
                <a:solidFill>
                  <a:srgbClr val="B5CEA8"/>
                </a:solidFill>
                <a:latin typeface="Consolas"/>
                <a:ea typeface="Consolas"/>
                <a:cs typeface="Consolas"/>
                <a:sym typeface="Consolas"/>
              </a:rPr>
              <a:t>37</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569CD6"/>
                </a:solidFill>
                <a:latin typeface="Consolas"/>
                <a:ea typeface="Consolas"/>
                <a:cs typeface="Consolas"/>
                <a:sym typeface="Consolas"/>
              </a:rPr>
              <a:t>let</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sentence</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string</a:t>
            </a:r>
            <a:r>
              <a:rPr lang="en-US" sz="1800">
                <a:solidFill>
                  <a:srgbClr val="D4D4D4"/>
                </a:solidFill>
                <a:latin typeface="Consolas"/>
                <a:ea typeface="Consolas"/>
                <a:cs typeface="Consolas"/>
                <a:sym typeface="Consolas"/>
              </a:rPr>
              <a:t> = </a:t>
            </a:r>
            <a:r>
              <a:rPr lang="en-US" sz="1800">
                <a:solidFill>
                  <a:srgbClr val="CE9178"/>
                </a:solidFill>
                <a:latin typeface="Consolas"/>
                <a:ea typeface="Consolas"/>
                <a:cs typeface="Consolas"/>
                <a:sym typeface="Consolas"/>
              </a:rPr>
              <a:t>`Oh, </a:t>
            </a:r>
            <a:r>
              <a:rPr lang="en-US" sz="1800">
                <a:solidFill>
                  <a:srgbClr val="569CD6"/>
                </a:solidFill>
                <a:latin typeface="Consolas"/>
                <a:ea typeface="Consolas"/>
                <a:cs typeface="Consolas"/>
                <a:sym typeface="Consolas"/>
              </a:rPr>
              <a:t>${</a:t>
            </a:r>
            <a:r>
              <a:rPr lang="en-US" sz="1800">
                <a:solidFill>
                  <a:srgbClr val="9CDCFE"/>
                </a:solidFill>
                <a:latin typeface="Consolas"/>
                <a:ea typeface="Consolas"/>
                <a:cs typeface="Consolas"/>
                <a:sym typeface="Consolas"/>
              </a:rPr>
              <a:t>person</a:t>
            </a:r>
            <a:r>
              <a:rPr lang="en-US" sz="1800">
                <a:solidFill>
                  <a:srgbClr val="569CD6"/>
                </a:solidFill>
                <a:latin typeface="Consolas"/>
                <a:ea typeface="Consolas"/>
                <a:cs typeface="Consolas"/>
                <a:sym typeface="Consolas"/>
              </a:rPr>
              <a:t>}</a:t>
            </a:r>
            <a:r>
              <a:rPr lang="en-US" sz="1800">
                <a:solidFill>
                  <a:srgbClr val="CE9178"/>
                </a:solidFill>
                <a:latin typeface="Consolas"/>
                <a:ea typeface="Consolas"/>
                <a:cs typeface="Consolas"/>
                <a:sym typeface="Consolas"/>
              </a:rPr>
              <a:t> is </a:t>
            </a:r>
            <a:r>
              <a:rPr lang="en-US" sz="1800">
                <a:solidFill>
                  <a:srgbClr val="569CD6"/>
                </a:solidFill>
                <a:latin typeface="Consolas"/>
                <a:ea typeface="Consolas"/>
                <a:cs typeface="Consolas"/>
                <a:sym typeface="Consolas"/>
              </a:rPr>
              <a:t>${</a:t>
            </a:r>
            <a:r>
              <a:rPr lang="en-US" sz="1800">
                <a:solidFill>
                  <a:srgbClr val="9CDCFE"/>
                </a:solidFill>
                <a:latin typeface="Consolas"/>
                <a:ea typeface="Consolas"/>
                <a:cs typeface="Consolas"/>
                <a:sym typeface="Consolas"/>
              </a:rPr>
              <a:t>age</a:t>
            </a:r>
            <a:r>
              <a:rPr lang="en-US" sz="1800">
                <a:solidFill>
                  <a:srgbClr val="569CD6"/>
                </a:solidFill>
                <a:latin typeface="Consolas"/>
                <a:ea typeface="Consolas"/>
                <a:cs typeface="Consolas"/>
                <a:sym typeface="Consolas"/>
              </a:rPr>
              <a:t>}</a:t>
            </a:r>
            <a:r>
              <a:rPr lang="en-US" sz="1800">
                <a:solidFill>
                  <a:srgbClr val="CE9178"/>
                </a:solidFill>
                <a:latin typeface="Consolas"/>
                <a:ea typeface="Consolas"/>
                <a:cs typeface="Consolas"/>
                <a:sym typeface="Consolas"/>
              </a:rPr>
              <a:t> years old.`</a:t>
            </a: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
        <p:nvSpPr>
          <p:cNvPr id="502" name="Google Shape;502;p58"/>
          <p:cNvSpPr/>
          <p:nvPr/>
        </p:nvSpPr>
        <p:spPr>
          <a:xfrm>
            <a:off x="4419600" y="986279"/>
            <a:ext cx="4572000" cy="2308324"/>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608B4E"/>
                </a:solidFill>
                <a:latin typeface="Consolas"/>
                <a:ea typeface="Consolas"/>
                <a:cs typeface="Consolas"/>
                <a:sym typeface="Consolas"/>
              </a:rPr>
              <a:t>// Array</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569CD6"/>
                </a:solidFill>
                <a:latin typeface="Consolas"/>
                <a:ea typeface="Consolas"/>
                <a:cs typeface="Consolas"/>
                <a:sym typeface="Consolas"/>
              </a:rPr>
              <a:t>let</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list</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number</a:t>
            </a:r>
            <a:r>
              <a:rPr lang="en-US" sz="1800">
                <a:solidFill>
                  <a:srgbClr val="D4D4D4"/>
                </a:solidFill>
                <a:latin typeface="Consolas"/>
                <a:ea typeface="Consolas"/>
                <a:cs typeface="Consolas"/>
                <a:sym typeface="Consolas"/>
              </a:rPr>
              <a:t>[] = [</a:t>
            </a:r>
            <a:r>
              <a:rPr lang="en-US" sz="1800">
                <a:solidFill>
                  <a:srgbClr val="B5CEA8"/>
                </a:solidFill>
                <a:latin typeface="Consolas"/>
                <a:ea typeface="Consolas"/>
                <a:cs typeface="Consolas"/>
                <a:sym typeface="Consolas"/>
              </a:rPr>
              <a:t>1</a:t>
            </a:r>
            <a:r>
              <a:rPr lang="en-US" sz="1800">
                <a:solidFill>
                  <a:srgbClr val="D4D4D4"/>
                </a:solidFill>
                <a:latin typeface="Consolas"/>
                <a:ea typeface="Consolas"/>
                <a:cs typeface="Consolas"/>
                <a:sym typeface="Consolas"/>
              </a:rPr>
              <a:t>, </a:t>
            </a:r>
            <a:r>
              <a:rPr lang="en-US" sz="1800">
                <a:solidFill>
                  <a:srgbClr val="B5CEA8"/>
                </a:solidFill>
                <a:latin typeface="Consolas"/>
                <a:ea typeface="Consolas"/>
                <a:cs typeface="Consolas"/>
                <a:sym typeface="Consolas"/>
              </a:rPr>
              <a:t>2</a:t>
            </a:r>
            <a:r>
              <a:rPr lang="en-US" sz="1800">
                <a:solidFill>
                  <a:srgbClr val="D4D4D4"/>
                </a:solidFill>
                <a:latin typeface="Consolas"/>
                <a:ea typeface="Consolas"/>
                <a:cs typeface="Consolas"/>
                <a:sym typeface="Consolas"/>
              </a:rPr>
              <a:t>, </a:t>
            </a:r>
            <a:r>
              <a:rPr lang="en-US" sz="1800">
                <a:solidFill>
                  <a:srgbClr val="B5CEA8"/>
                </a:solidFill>
                <a:latin typeface="Consolas"/>
                <a:ea typeface="Consolas"/>
                <a:cs typeface="Consolas"/>
                <a:sym typeface="Consolas"/>
              </a:rPr>
              <a:t>3</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br>
              <a:rPr lang="en-US" sz="1800">
                <a:solidFill>
                  <a:srgbClr val="D4D4D4"/>
                </a:solidFill>
                <a:latin typeface="Consolas"/>
                <a:ea typeface="Consolas"/>
                <a:cs typeface="Consolas"/>
                <a:sym typeface="Consolas"/>
              </a:rPr>
            </a:br>
            <a:r>
              <a:rPr lang="en-US" sz="1800">
                <a:solidFill>
                  <a:srgbClr val="608B4E"/>
                </a:solidFill>
                <a:latin typeface="Consolas"/>
                <a:ea typeface="Consolas"/>
                <a:cs typeface="Consolas"/>
                <a:sym typeface="Consolas"/>
              </a:rPr>
              <a:t>// Tuple</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569CD6"/>
                </a:solidFill>
                <a:latin typeface="Consolas"/>
                <a:ea typeface="Consolas"/>
                <a:cs typeface="Consolas"/>
                <a:sym typeface="Consolas"/>
              </a:rPr>
              <a:t>let</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x</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string</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number</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9CDCFE"/>
                </a:solidFill>
                <a:latin typeface="Consolas"/>
                <a:ea typeface="Consolas"/>
                <a:cs typeface="Consolas"/>
                <a:sym typeface="Consolas"/>
              </a:rPr>
              <a:t>x</a:t>
            </a:r>
            <a:r>
              <a:rPr lang="en-US" sz="1800">
                <a:solidFill>
                  <a:srgbClr val="D4D4D4"/>
                </a:solidFill>
                <a:latin typeface="Consolas"/>
                <a:ea typeface="Consolas"/>
                <a:cs typeface="Consolas"/>
                <a:sym typeface="Consolas"/>
              </a:rPr>
              <a:t> = [</a:t>
            </a:r>
            <a:r>
              <a:rPr lang="en-US" sz="1800">
                <a:solidFill>
                  <a:srgbClr val="CE9178"/>
                </a:solidFill>
                <a:latin typeface="Consolas"/>
                <a:ea typeface="Consolas"/>
                <a:cs typeface="Consolas"/>
                <a:sym typeface="Consolas"/>
              </a:rPr>
              <a:t>'hello'</a:t>
            </a:r>
            <a:r>
              <a:rPr lang="en-US" sz="1800">
                <a:solidFill>
                  <a:srgbClr val="D4D4D4"/>
                </a:solidFill>
                <a:latin typeface="Consolas"/>
                <a:ea typeface="Consolas"/>
                <a:cs typeface="Consolas"/>
                <a:sym typeface="Consolas"/>
              </a:rPr>
              <a:t>, </a:t>
            </a:r>
            <a:r>
              <a:rPr lang="en-US" sz="1800">
                <a:solidFill>
                  <a:srgbClr val="B5CEA8"/>
                </a:solidFill>
                <a:latin typeface="Consolas"/>
                <a:ea typeface="Consolas"/>
                <a:cs typeface="Consolas"/>
                <a:sym typeface="Consolas"/>
              </a:rPr>
              <a:t>10</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9CDCFE"/>
                </a:solidFill>
                <a:latin typeface="Consolas"/>
                <a:ea typeface="Consolas"/>
                <a:cs typeface="Consolas"/>
                <a:sym typeface="Consolas"/>
              </a:rPr>
              <a:t>x</a:t>
            </a:r>
            <a:r>
              <a:rPr lang="en-US" sz="1800">
                <a:solidFill>
                  <a:srgbClr val="D4D4D4"/>
                </a:solidFill>
                <a:latin typeface="Consolas"/>
                <a:ea typeface="Consolas"/>
                <a:cs typeface="Consolas"/>
                <a:sym typeface="Consolas"/>
              </a:rPr>
              <a:t> = [</a:t>
            </a:r>
            <a:r>
              <a:rPr lang="en-US" sz="1800">
                <a:solidFill>
                  <a:srgbClr val="B5CEA8"/>
                </a:solidFill>
                <a:latin typeface="Consolas"/>
                <a:ea typeface="Consolas"/>
                <a:cs typeface="Consolas"/>
                <a:sym typeface="Consolas"/>
              </a:rPr>
              <a:t>10</a:t>
            </a:r>
            <a:r>
              <a:rPr lang="en-US" sz="1800">
                <a:solidFill>
                  <a:srgbClr val="D4D4D4"/>
                </a:solidFill>
                <a:latin typeface="Consolas"/>
                <a:ea typeface="Consolas"/>
                <a:cs typeface="Consolas"/>
                <a:sym typeface="Consolas"/>
              </a:rPr>
              <a:t>, </a:t>
            </a:r>
            <a:r>
              <a:rPr lang="en-US" sz="1800">
                <a:solidFill>
                  <a:srgbClr val="CE9178"/>
                </a:solidFill>
                <a:latin typeface="Consolas"/>
                <a:ea typeface="Consolas"/>
                <a:cs typeface="Consolas"/>
                <a:sym typeface="Consolas"/>
              </a:rPr>
              <a:t>'hello'</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9CDCFE"/>
                </a:solidFill>
                <a:latin typeface="Consolas"/>
                <a:ea typeface="Consolas"/>
                <a:cs typeface="Consolas"/>
                <a:sym typeface="Consolas"/>
              </a:rPr>
              <a:t>x</a:t>
            </a:r>
            <a:r>
              <a:rPr lang="en-US" sz="1800">
                <a:solidFill>
                  <a:srgbClr val="D4D4D4"/>
                </a:solidFill>
                <a:latin typeface="Consolas"/>
                <a:ea typeface="Consolas"/>
                <a:cs typeface="Consolas"/>
                <a:sym typeface="Consolas"/>
              </a:rPr>
              <a:t>[</a:t>
            </a:r>
            <a:r>
              <a:rPr lang="en-US" sz="1800">
                <a:solidFill>
                  <a:srgbClr val="B5CEA8"/>
                </a:solidFill>
                <a:latin typeface="Consolas"/>
                <a:ea typeface="Consolas"/>
                <a:cs typeface="Consolas"/>
                <a:sym typeface="Consolas"/>
              </a:rPr>
              <a:t>3</a:t>
            </a:r>
            <a:r>
              <a:rPr lang="en-US" sz="1800">
                <a:solidFill>
                  <a:srgbClr val="D4D4D4"/>
                </a:solidFill>
                <a:latin typeface="Consolas"/>
                <a:ea typeface="Consolas"/>
                <a:cs typeface="Consolas"/>
                <a:sym typeface="Consolas"/>
              </a:rPr>
              <a:t>] = </a:t>
            </a:r>
            <a:r>
              <a:rPr lang="en-US" sz="1800">
                <a:solidFill>
                  <a:srgbClr val="569CD6"/>
                </a:solidFill>
                <a:latin typeface="Consolas"/>
                <a:ea typeface="Consolas"/>
                <a:cs typeface="Consolas"/>
                <a:sym typeface="Consolas"/>
              </a:rPr>
              <a:t>true</a:t>
            </a: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
        <p:nvSpPr>
          <p:cNvPr id="503" name="Google Shape;503;p58"/>
          <p:cNvSpPr/>
          <p:nvPr/>
        </p:nvSpPr>
        <p:spPr>
          <a:xfrm>
            <a:off x="4419600" y="3409950"/>
            <a:ext cx="4572000" cy="92333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608B4E"/>
                </a:solidFill>
                <a:latin typeface="Consolas"/>
                <a:ea typeface="Consolas"/>
                <a:cs typeface="Consolas"/>
                <a:sym typeface="Consolas"/>
              </a:rPr>
              <a:t>// Type Annotation</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DCDCAA"/>
                </a:solidFill>
                <a:latin typeface="Consolas"/>
                <a:ea typeface="Consolas"/>
                <a:cs typeface="Consolas"/>
                <a:sym typeface="Consolas"/>
              </a:rPr>
              <a:t>demoFunction</a:t>
            </a:r>
            <a:r>
              <a:rPr lang="en-US" sz="1800">
                <a:solidFill>
                  <a:srgbClr val="D4D4D4"/>
                </a:solidFill>
                <a:latin typeface="Consolas"/>
                <a:ea typeface="Consolas"/>
                <a:cs typeface="Consolas"/>
                <a:sym typeface="Consolas"/>
              </a:rPr>
              <a:t>(</a:t>
            </a:r>
            <a:r>
              <a:rPr lang="en-US" sz="1800">
                <a:solidFill>
                  <a:srgbClr val="9CDCFE"/>
                </a:solidFill>
                <a:latin typeface="Consolas"/>
                <a:ea typeface="Consolas"/>
                <a:cs typeface="Consolas"/>
                <a:sym typeface="Consolas"/>
              </a:rPr>
              <a:t>inputValue</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string</a:t>
            </a:r>
            <a:r>
              <a:rPr lang="en-US" sz="18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b="0" lang="en-US" sz="1800">
                <a:solidFill>
                  <a:srgbClr val="D4D4D4"/>
                </a:solidFill>
                <a:latin typeface="Consolas"/>
                <a:ea typeface="Consolas"/>
                <a:cs typeface="Consolas"/>
                <a:sym typeface="Consolas"/>
              </a:rPr>
              <a:t>}</a:t>
            </a:r>
            <a:endParaRPr/>
          </a:p>
        </p:txBody>
      </p:sp>
      <p:sp>
        <p:nvSpPr>
          <p:cNvPr id="504" name="Google Shape;504;p58"/>
          <p:cNvSpPr/>
          <p:nvPr/>
        </p:nvSpPr>
        <p:spPr>
          <a:xfrm>
            <a:off x="7391400" y="3737016"/>
            <a:ext cx="1039048" cy="26919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 name="Google Shape;505;p58"/>
          <p:cNvSpPr/>
          <p:nvPr/>
        </p:nvSpPr>
        <p:spPr>
          <a:xfrm>
            <a:off x="1066800" y="3275351"/>
            <a:ext cx="152400" cy="26919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9"/>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Class &amp; Interface</a:t>
            </a:r>
            <a:endParaRPr/>
          </a:p>
        </p:txBody>
      </p:sp>
      <p:sp>
        <p:nvSpPr>
          <p:cNvPr id="511" name="Google Shape;511;p59"/>
          <p:cNvSpPr/>
          <p:nvPr/>
        </p:nvSpPr>
        <p:spPr>
          <a:xfrm>
            <a:off x="103952" y="894760"/>
            <a:ext cx="3200400" cy="92333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569CD6"/>
                </a:solidFill>
                <a:latin typeface="Consolas"/>
                <a:ea typeface="Consolas"/>
                <a:cs typeface="Consolas"/>
                <a:sym typeface="Consolas"/>
              </a:rPr>
              <a:t>export interface</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Shape</a:t>
            </a:r>
            <a:r>
              <a:rPr lang="en-US" sz="18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800">
                <a:solidFill>
                  <a:srgbClr val="DCDCAA"/>
                </a:solidFill>
                <a:latin typeface="Consolas"/>
                <a:ea typeface="Consolas"/>
                <a:cs typeface="Consolas"/>
                <a:sym typeface="Consolas"/>
              </a:rPr>
              <a:t>    area</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number</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
        <p:nvSpPr>
          <p:cNvPr id="512" name="Google Shape;512;p59"/>
          <p:cNvSpPr/>
          <p:nvPr/>
        </p:nvSpPr>
        <p:spPr>
          <a:xfrm>
            <a:off x="3429000" y="894760"/>
            <a:ext cx="5638800" cy="341632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569CD6"/>
                </a:solidFill>
                <a:latin typeface="Consolas"/>
                <a:ea typeface="Consolas"/>
                <a:cs typeface="Consolas"/>
                <a:sym typeface="Consolas"/>
              </a:rPr>
              <a:t>export class</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Circle</a:t>
            </a:r>
            <a:r>
              <a:rPr lang="en-US" sz="1800">
                <a:solidFill>
                  <a:srgbClr val="D4D4D4"/>
                </a:solidFill>
                <a:latin typeface="Consolas"/>
                <a:ea typeface="Consolas"/>
                <a:cs typeface="Consolas"/>
                <a:sym typeface="Consolas"/>
              </a:rPr>
              <a:t> </a:t>
            </a:r>
            <a:r>
              <a:rPr lang="en-US" sz="1800">
                <a:solidFill>
                  <a:srgbClr val="569CD6"/>
                </a:solidFill>
                <a:latin typeface="Consolas"/>
                <a:ea typeface="Consolas"/>
                <a:cs typeface="Consolas"/>
                <a:sym typeface="Consolas"/>
              </a:rPr>
              <a:t>implements</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Shape</a:t>
            </a:r>
            <a:r>
              <a:rPr lang="en-US" sz="1800">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800" u="none" cap="none" strike="noStrike">
                <a:solidFill>
                  <a:srgbClr val="569CD6"/>
                </a:solidFill>
                <a:latin typeface="Consolas"/>
                <a:ea typeface="Consolas"/>
                <a:cs typeface="Consolas"/>
                <a:sym typeface="Consolas"/>
              </a:rPr>
              <a:t>static</a:t>
            </a:r>
            <a:r>
              <a:rPr b="0" i="0" lang="en-US" sz="1800" u="none" cap="none" strike="noStrike">
                <a:solidFill>
                  <a:srgbClr val="D4D4D4"/>
                </a:solidFill>
                <a:latin typeface="Consolas"/>
                <a:ea typeface="Consolas"/>
                <a:cs typeface="Consolas"/>
                <a:sym typeface="Consolas"/>
              </a:rPr>
              <a:t> </a:t>
            </a:r>
            <a:r>
              <a:rPr b="0" i="0" lang="en-US" sz="1800" u="none" cap="none" strike="noStrike">
                <a:solidFill>
                  <a:srgbClr val="569CD6"/>
                </a:solidFill>
                <a:latin typeface="Consolas"/>
                <a:ea typeface="Consolas"/>
                <a:cs typeface="Consolas"/>
                <a:sym typeface="Consolas"/>
              </a:rPr>
              <a:t>readonly</a:t>
            </a:r>
            <a:r>
              <a:rPr b="0" i="0" lang="en-US" sz="1800" u="none" cap="none" strike="noStrike">
                <a:solidFill>
                  <a:srgbClr val="D4D4D4"/>
                </a:solidFill>
                <a:latin typeface="Consolas"/>
                <a:ea typeface="Consolas"/>
                <a:cs typeface="Consolas"/>
                <a:sym typeface="Consolas"/>
              </a:rPr>
              <a:t> </a:t>
            </a:r>
            <a:r>
              <a:rPr b="0" i="0" lang="en-US" sz="1800" u="none" cap="none" strike="noStrike">
                <a:solidFill>
                  <a:srgbClr val="9CDCFE"/>
                </a:solidFill>
                <a:latin typeface="Consolas"/>
                <a:ea typeface="Consolas"/>
                <a:cs typeface="Consolas"/>
                <a:sym typeface="Consolas"/>
              </a:rPr>
              <a:t>pi</a:t>
            </a:r>
            <a:r>
              <a:rPr b="0" i="0" lang="en-US" sz="1800" u="none" cap="none" strike="noStrike">
                <a:solidFill>
                  <a:srgbClr val="D4D4D4"/>
                </a:solidFill>
                <a:latin typeface="Consolas"/>
                <a:ea typeface="Consolas"/>
                <a:cs typeface="Consolas"/>
                <a:sym typeface="Consolas"/>
              </a:rPr>
              <a:t> = </a:t>
            </a:r>
            <a:r>
              <a:rPr b="0" i="0" lang="en-US" sz="1800" u="none" cap="none" strike="noStrike">
                <a:solidFill>
                  <a:srgbClr val="B5CEA8"/>
                </a:solidFill>
                <a:latin typeface="Consolas"/>
                <a:ea typeface="Consolas"/>
                <a:cs typeface="Consolas"/>
                <a:sym typeface="Consolas"/>
              </a:rPr>
              <a:t>3.1415</a:t>
            </a:r>
            <a:r>
              <a:rPr b="0" i="0" lang="en-US" sz="1800" u="none" cap="none" strike="noStrike">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rPr b="0" i="0" lang="en-US" sz="1800" u="none" cap="none" strike="noStrike">
                <a:solidFill>
                  <a:srgbClr val="9CDCFE"/>
                </a:solidFill>
                <a:latin typeface="Consolas"/>
                <a:ea typeface="Consolas"/>
                <a:cs typeface="Consolas"/>
                <a:sym typeface="Consolas"/>
              </a:rPr>
              <a:t>radius</a:t>
            </a:r>
            <a:r>
              <a:rPr b="0" i="0" lang="en-US" sz="1800" u="none" cap="none" strike="noStrike">
                <a:solidFill>
                  <a:srgbClr val="D4D4D4"/>
                </a:solidFill>
                <a:latin typeface="Consolas"/>
                <a:ea typeface="Consolas"/>
                <a:cs typeface="Consolas"/>
                <a:sym typeface="Consolas"/>
              </a:rPr>
              <a:t>: </a:t>
            </a:r>
            <a:r>
              <a:rPr b="0" i="0" lang="en-US" sz="1800" u="none" cap="none" strike="noStrike">
                <a:solidFill>
                  <a:srgbClr val="4EC9B0"/>
                </a:solidFill>
                <a:latin typeface="Consolas"/>
                <a:ea typeface="Consolas"/>
                <a:cs typeface="Consolas"/>
                <a:sym typeface="Consolas"/>
              </a:rPr>
              <a:t>number</a:t>
            </a:r>
            <a:r>
              <a:rPr b="0" i="0" lang="en-US" sz="1800" u="none" cap="none" strike="noStrike">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t/>
            </a:r>
            <a:endParaRPr b="0" i="0" sz="1800" u="none" cap="none" strike="noStrike">
              <a:solidFill>
                <a:srgbClr val="D4D4D4"/>
              </a:solidFill>
              <a:latin typeface="Consolas"/>
              <a:ea typeface="Consolas"/>
              <a:cs typeface="Consolas"/>
              <a:sym typeface="Consolas"/>
            </a:endParaRPr>
          </a:p>
          <a:p>
            <a:pPr indent="0" lvl="1" marL="457200" marR="0" rtl="0" algn="l">
              <a:spcBef>
                <a:spcPts val="0"/>
              </a:spcBef>
              <a:spcAft>
                <a:spcPts val="0"/>
              </a:spcAft>
              <a:buNone/>
            </a:pPr>
            <a:r>
              <a:rPr b="0" i="0" lang="en-US" sz="1800" u="none" cap="none" strike="noStrike">
                <a:solidFill>
                  <a:srgbClr val="569CD6"/>
                </a:solidFill>
                <a:latin typeface="Consolas"/>
                <a:ea typeface="Consolas"/>
                <a:cs typeface="Consolas"/>
                <a:sym typeface="Consolas"/>
              </a:rPr>
              <a:t>constructor</a:t>
            </a:r>
            <a:r>
              <a:rPr b="0" i="0" lang="en-US" sz="1800" u="none" cap="none" strike="noStrike">
                <a:solidFill>
                  <a:srgbClr val="D4D4D4"/>
                </a:solidFill>
                <a:latin typeface="Consolas"/>
                <a:ea typeface="Consolas"/>
                <a:cs typeface="Consolas"/>
                <a:sym typeface="Consolas"/>
              </a:rPr>
              <a:t>(</a:t>
            </a:r>
            <a:r>
              <a:rPr b="0" i="0" lang="en-US" sz="1800" u="none" cap="none" strike="noStrike">
                <a:solidFill>
                  <a:srgbClr val="9CDCFE"/>
                </a:solidFill>
                <a:latin typeface="Consolas"/>
                <a:ea typeface="Consolas"/>
                <a:cs typeface="Consolas"/>
                <a:sym typeface="Consolas"/>
              </a:rPr>
              <a:t>radius</a:t>
            </a:r>
            <a:r>
              <a:rPr b="0" i="0" lang="en-US" sz="1800" u="none" cap="none" strike="noStrike">
                <a:solidFill>
                  <a:srgbClr val="D4D4D4"/>
                </a:solidFill>
                <a:latin typeface="Consolas"/>
                <a:ea typeface="Consolas"/>
                <a:cs typeface="Consolas"/>
                <a:sym typeface="Consolas"/>
              </a:rPr>
              <a:t>: </a:t>
            </a:r>
            <a:r>
              <a:rPr b="0" i="0" lang="en-US" sz="1800" u="none" cap="none" strike="noStrike">
                <a:solidFill>
                  <a:srgbClr val="4EC9B0"/>
                </a:solidFill>
                <a:latin typeface="Consolas"/>
                <a:ea typeface="Consolas"/>
                <a:cs typeface="Consolas"/>
                <a:sym typeface="Consolas"/>
              </a:rPr>
              <a:t>number</a:t>
            </a:r>
            <a:r>
              <a:rPr b="0" i="0" lang="en-US" sz="1800" u="none" cap="none" strike="noStrike">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800" u="none" cap="none" strike="noStrike">
                <a:solidFill>
                  <a:srgbClr val="569CD6"/>
                </a:solidFill>
                <a:latin typeface="Consolas"/>
                <a:ea typeface="Consolas"/>
                <a:cs typeface="Consolas"/>
                <a:sym typeface="Consolas"/>
              </a:rPr>
              <a:t>	this</a:t>
            </a:r>
            <a:r>
              <a:rPr b="0" i="0" lang="en-US" sz="1800" u="none" cap="none" strike="noStrike">
                <a:solidFill>
                  <a:srgbClr val="D4D4D4"/>
                </a:solidFill>
                <a:latin typeface="Consolas"/>
                <a:ea typeface="Consolas"/>
                <a:cs typeface="Consolas"/>
                <a:sym typeface="Consolas"/>
              </a:rPr>
              <a:t>.</a:t>
            </a:r>
            <a:r>
              <a:rPr b="0" i="0" lang="en-US" sz="1800" u="none" cap="none" strike="noStrike">
                <a:solidFill>
                  <a:srgbClr val="9CDCFE"/>
                </a:solidFill>
                <a:latin typeface="Consolas"/>
                <a:ea typeface="Consolas"/>
                <a:cs typeface="Consolas"/>
                <a:sym typeface="Consolas"/>
              </a:rPr>
              <a:t>radius</a:t>
            </a:r>
            <a:r>
              <a:rPr b="0" i="0" lang="en-US" sz="1800" u="none" cap="none" strike="noStrike">
                <a:solidFill>
                  <a:srgbClr val="D4D4D4"/>
                </a:solidFill>
                <a:latin typeface="Consolas"/>
                <a:ea typeface="Consolas"/>
                <a:cs typeface="Consolas"/>
                <a:sym typeface="Consolas"/>
              </a:rPr>
              <a:t> = </a:t>
            </a:r>
            <a:r>
              <a:rPr b="0" i="0" lang="en-US" sz="1800" u="none" cap="none" strike="noStrike">
                <a:solidFill>
                  <a:srgbClr val="9CDCFE"/>
                </a:solidFill>
                <a:latin typeface="Consolas"/>
                <a:ea typeface="Consolas"/>
                <a:cs typeface="Consolas"/>
                <a:sym typeface="Consolas"/>
              </a:rPr>
              <a:t>radius</a:t>
            </a:r>
            <a:r>
              <a:rPr b="0" i="0" lang="en-US" sz="1800" u="none" cap="none" strike="noStrike">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rPr b="0" i="0" lang="en-US" sz="1800" u="none" cap="none" strike="noStrike">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t/>
            </a:r>
            <a:endParaRPr b="0" i="0" sz="1800" u="none" cap="none" strike="noStrike">
              <a:solidFill>
                <a:srgbClr val="D4D4D4"/>
              </a:solidFill>
              <a:latin typeface="Consolas"/>
              <a:ea typeface="Consolas"/>
              <a:cs typeface="Consolas"/>
              <a:sym typeface="Consolas"/>
            </a:endParaRPr>
          </a:p>
          <a:p>
            <a:pPr indent="0" lvl="1" marL="457200" marR="0" rtl="0" algn="l">
              <a:spcBef>
                <a:spcPts val="0"/>
              </a:spcBef>
              <a:spcAft>
                <a:spcPts val="0"/>
              </a:spcAft>
              <a:buNone/>
            </a:pPr>
            <a:r>
              <a:rPr b="0" i="0" lang="en-US" sz="1800" u="none" cap="none" strike="noStrike">
                <a:solidFill>
                  <a:srgbClr val="DCDCAA"/>
                </a:solidFill>
                <a:latin typeface="Consolas"/>
                <a:ea typeface="Consolas"/>
                <a:cs typeface="Consolas"/>
                <a:sym typeface="Consolas"/>
              </a:rPr>
              <a:t>area</a:t>
            </a:r>
            <a:r>
              <a:rPr b="0" i="0" lang="en-US" sz="1800" u="none" cap="none" strike="noStrike">
                <a:solidFill>
                  <a:srgbClr val="D4D4D4"/>
                </a:solidFill>
                <a:latin typeface="Consolas"/>
                <a:ea typeface="Consolas"/>
                <a:cs typeface="Consolas"/>
                <a:sym typeface="Consolas"/>
              </a:rPr>
              <a:t>(): </a:t>
            </a:r>
            <a:r>
              <a:rPr b="0" i="0" lang="en-US" sz="1800" u="none" cap="none" strike="noStrike">
                <a:solidFill>
                  <a:srgbClr val="4EC9B0"/>
                </a:solidFill>
                <a:latin typeface="Consolas"/>
                <a:ea typeface="Consolas"/>
                <a:cs typeface="Consolas"/>
                <a:sym typeface="Consolas"/>
              </a:rPr>
              <a:t>number</a:t>
            </a:r>
            <a:r>
              <a:rPr b="0" i="0" lang="en-US" sz="1800" u="none" cap="none" strike="noStrike">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800" u="none" cap="none" strike="noStrike">
                <a:solidFill>
                  <a:srgbClr val="C586C0"/>
                </a:solidFill>
                <a:latin typeface="Consolas"/>
                <a:ea typeface="Consolas"/>
                <a:cs typeface="Consolas"/>
                <a:sym typeface="Consolas"/>
              </a:rPr>
              <a:t>	return</a:t>
            </a:r>
            <a:r>
              <a:rPr b="0" i="0" lang="en-US" sz="1800" u="none" cap="none" strike="noStrike">
                <a:solidFill>
                  <a:srgbClr val="D4D4D4"/>
                </a:solidFill>
                <a:latin typeface="Consolas"/>
                <a:ea typeface="Consolas"/>
                <a:cs typeface="Consolas"/>
                <a:sym typeface="Consolas"/>
              </a:rPr>
              <a:t> </a:t>
            </a:r>
            <a:r>
              <a:rPr b="0" i="0" lang="en-US" sz="1800" u="none" cap="none" strike="noStrike">
                <a:solidFill>
                  <a:srgbClr val="569CD6"/>
                </a:solidFill>
                <a:latin typeface="Consolas"/>
                <a:ea typeface="Consolas"/>
                <a:cs typeface="Consolas"/>
                <a:sym typeface="Consolas"/>
              </a:rPr>
              <a:t>this</a:t>
            </a:r>
            <a:r>
              <a:rPr b="0" i="0" lang="en-US" sz="1800" u="none" cap="none" strike="noStrike">
                <a:solidFill>
                  <a:srgbClr val="D4D4D4"/>
                </a:solidFill>
                <a:latin typeface="Consolas"/>
                <a:ea typeface="Consolas"/>
                <a:cs typeface="Consolas"/>
                <a:sym typeface="Consolas"/>
              </a:rPr>
              <a:t>.</a:t>
            </a:r>
            <a:r>
              <a:rPr b="0" i="0" lang="en-US" sz="1800" u="none" cap="none" strike="noStrike">
                <a:solidFill>
                  <a:srgbClr val="9CDCFE"/>
                </a:solidFill>
                <a:latin typeface="Consolas"/>
                <a:ea typeface="Consolas"/>
                <a:cs typeface="Consolas"/>
                <a:sym typeface="Consolas"/>
              </a:rPr>
              <a:t>radius</a:t>
            </a:r>
            <a:r>
              <a:rPr b="0" i="0" lang="en-US" sz="1800" u="none" cap="none" strike="noStrike">
                <a:solidFill>
                  <a:srgbClr val="D4D4D4"/>
                </a:solidFill>
                <a:latin typeface="Consolas"/>
                <a:ea typeface="Consolas"/>
                <a:cs typeface="Consolas"/>
                <a:sym typeface="Consolas"/>
              </a:rPr>
              <a:t> ** 2 * </a:t>
            </a:r>
            <a:r>
              <a:rPr b="0" i="0" lang="en-US" sz="1800" u="none" cap="none" strike="noStrike">
                <a:solidFill>
                  <a:srgbClr val="569CD6"/>
                </a:solidFill>
                <a:latin typeface="Consolas"/>
                <a:ea typeface="Consolas"/>
                <a:cs typeface="Consolas"/>
                <a:sym typeface="Consolas"/>
              </a:rPr>
              <a:t>Circle</a:t>
            </a:r>
            <a:r>
              <a:rPr b="0" i="0" lang="en-US" sz="1800" u="none" cap="none" strike="noStrike">
                <a:solidFill>
                  <a:srgbClr val="D4D4D4"/>
                </a:solidFill>
                <a:latin typeface="Consolas"/>
                <a:ea typeface="Consolas"/>
                <a:cs typeface="Consolas"/>
                <a:sym typeface="Consolas"/>
              </a:rPr>
              <a:t>.</a:t>
            </a:r>
            <a:r>
              <a:rPr b="0" i="0" lang="en-US" sz="1800" u="none" cap="none" strike="noStrike">
                <a:solidFill>
                  <a:srgbClr val="9CDCFE"/>
                </a:solidFill>
                <a:latin typeface="Consolas"/>
                <a:ea typeface="Consolas"/>
                <a:cs typeface="Consolas"/>
                <a:sym typeface="Consolas"/>
              </a:rPr>
              <a:t>pi</a:t>
            </a:r>
            <a:r>
              <a:rPr b="0" i="0" lang="en-US" sz="1800" u="none" cap="none" strike="noStrike">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rPr b="0" i="0" lang="en-US" sz="1800" u="none" cap="none" strike="noStrike">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
        <p:nvSpPr>
          <p:cNvPr id="513" name="Google Shape;513;p59"/>
          <p:cNvSpPr/>
          <p:nvPr/>
        </p:nvSpPr>
        <p:spPr>
          <a:xfrm>
            <a:off x="3468276" y="954677"/>
            <a:ext cx="810448" cy="26919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Google Shape;514;p59"/>
          <p:cNvSpPr/>
          <p:nvPr/>
        </p:nvSpPr>
        <p:spPr>
          <a:xfrm>
            <a:off x="152400" y="954677"/>
            <a:ext cx="810448" cy="26919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0"/>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Loop</a:t>
            </a:r>
            <a:endParaRPr/>
          </a:p>
        </p:txBody>
      </p:sp>
      <p:sp>
        <p:nvSpPr>
          <p:cNvPr id="520" name="Google Shape;520;p60"/>
          <p:cNvSpPr/>
          <p:nvPr/>
        </p:nvSpPr>
        <p:spPr>
          <a:xfrm>
            <a:off x="457200" y="1123950"/>
            <a:ext cx="4572000" cy="2585323"/>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569CD6"/>
                </a:solidFill>
                <a:latin typeface="Consolas"/>
                <a:ea typeface="Consolas"/>
                <a:cs typeface="Consolas"/>
                <a:sym typeface="Consolas"/>
              </a:rPr>
              <a:t>const</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list</a:t>
            </a:r>
            <a:r>
              <a:rPr lang="en-US" sz="1800">
                <a:solidFill>
                  <a:srgbClr val="D4D4D4"/>
                </a:solidFill>
                <a:latin typeface="Consolas"/>
                <a:ea typeface="Consolas"/>
                <a:cs typeface="Consolas"/>
                <a:sym typeface="Consolas"/>
              </a:rPr>
              <a:t> = [</a:t>
            </a:r>
            <a:r>
              <a:rPr lang="en-US" sz="1800">
                <a:solidFill>
                  <a:srgbClr val="B5CEA8"/>
                </a:solidFill>
                <a:latin typeface="Consolas"/>
                <a:ea typeface="Consolas"/>
                <a:cs typeface="Consolas"/>
                <a:sym typeface="Consolas"/>
              </a:rPr>
              <a:t>4</a:t>
            </a:r>
            <a:r>
              <a:rPr lang="en-US" sz="1800">
                <a:solidFill>
                  <a:srgbClr val="D4D4D4"/>
                </a:solidFill>
                <a:latin typeface="Consolas"/>
                <a:ea typeface="Consolas"/>
                <a:cs typeface="Consolas"/>
                <a:sym typeface="Consolas"/>
              </a:rPr>
              <a:t>, </a:t>
            </a:r>
            <a:r>
              <a:rPr lang="en-US" sz="1800">
                <a:solidFill>
                  <a:srgbClr val="B5CEA8"/>
                </a:solidFill>
                <a:latin typeface="Consolas"/>
                <a:ea typeface="Consolas"/>
                <a:cs typeface="Consolas"/>
                <a:sym typeface="Consolas"/>
              </a:rPr>
              <a:t>5</a:t>
            </a:r>
            <a:r>
              <a:rPr lang="en-US" sz="1800">
                <a:solidFill>
                  <a:srgbClr val="D4D4D4"/>
                </a:solidFill>
                <a:latin typeface="Consolas"/>
                <a:ea typeface="Consolas"/>
                <a:cs typeface="Consolas"/>
                <a:sym typeface="Consolas"/>
              </a:rPr>
              <a:t>, </a:t>
            </a:r>
            <a:r>
              <a:rPr lang="en-US" sz="1800">
                <a:solidFill>
                  <a:srgbClr val="B5CEA8"/>
                </a:solidFill>
                <a:latin typeface="Consolas"/>
                <a:ea typeface="Consolas"/>
                <a:cs typeface="Consolas"/>
                <a:sym typeface="Consolas"/>
              </a:rPr>
              <a:t>6</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C586C0"/>
                </a:solidFill>
                <a:latin typeface="Consolas"/>
                <a:ea typeface="Consolas"/>
                <a:cs typeface="Consolas"/>
                <a:sym typeface="Consolas"/>
              </a:rPr>
              <a:t>for</a:t>
            </a:r>
            <a:r>
              <a:rPr lang="en-US" sz="1800">
                <a:solidFill>
                  <a:srgbClr val="D4D4D4"/>
                </a:solidFill>
                <a:latin typeface="Consolas"/>
                <a:ea typeface="Consolas"/>
                <a:cs typeface="Consolas"/>
                <a:sym typeface="Consolas"/>
              </a:rPr>
              <a:t> (</a:t>
            </a:r>
            <a:r>
              <a:rPr lang="en-US" sz="1800">
                <a:solidFill>
                  <a:srgbClr val="569CD6"/>
                </a:solidFill>
                <a:latin typeface="Consolas"/>
                <a:ea typeface="Consolas"/>
                <a:cs typeface="Consolas"/>
                <a:sym typeface="Consolas"/>
              </a:rPr>
              <a:t>let</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i</a:t>
            </a:r>
            <a:r>
              <a:rPr lang="en-US" sz="1800">
                <a:solidFill>
                  <a:srgbClr val="D4D4D4"/>
                </a:solidFill>
                <a:latin typeface="Consolas"/>
                <a:ea typeface="Consolas"/>
                <a:cs typeface="Consolas"/>
                <a:sym typeface="Consolas"/>
              </a:rPr>
              <a:t> </a:t>
            </a:r>
            <a:r>
              <a:rPr lang="en-US" sz="1800">
                <a:solidFill>
                  <a:srgbClr val="569CD6"/>
                </a:solidFill>
                <a:latin typeface="Consolas"/>
                <a:ea typeface="Consolas"/>
                <a:cs typeface="Consolas"/>
                <a:sym typeface="Consolas"/>
              </a:rPr>
              <a:t>in</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list</a:t>
            </a:r>
            <a:r>
              <a:rPr lang="en-US" sz="18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800">
                <a:solidFill>
                  <a:srgbClr val="4EC9B0"/>
                </a:solidFill>
                <a:latin typeface="Consolas"/>
                <a:ea typeface="Consolas"/>
                <a:cs typeface="Consolas"/>
                <a:sym typeface="Consolas"/>
              </a:rPr>
              <a:t>	console</a:t>
            </a:r>
            <a:r>
              <a:rPr lang="en-US" sz="1800">
                <a:solidFill>
                  <a:srgbClr val="D4D4D4"/>
                </a:solidFill>
                <a:latin typeface="Consolas"/>
                <a:ea typeface="Consolas"/>
                <a:cs typeface="Consolas"/>
                <a:sym typeface="Consolas"/>
              </a:rPr>
              <a:t>.</a:t>
            </a:r>
            <a:r>
              <a:rPr lang="en-US" sz="1800">
                <a:solidFill>
                  <a:srgbClr val="DCDCAA"/>
                </a:solidFill>
                <a:latin typeface="Consolas"/>
                <a:ea typeface="Consolas"/>
                <a:cs typeface="Consolas"/>
                <a:sym typeface="Consolas"/>
              </a:rPr>
              <a:t>log</a:t>
            </a:r>
            <a:r>
              <a:rPr lang="en-US" sz="1800">
                <a:solidFill>
                  <a:srgbClr val="D4D4D4"/>
                </a:solidFill>
                <a:latin typeface="Consolas"/>
                <a:ea typeface="Consolas"/>
                <a:cs typeface="Consolas"/>
                <a:sym typeface="Consolas"/>
              </a:rPr>
              <a:t>(</a:t>
            </a:r>
            <a:r>
              <a:rPr lang="en-US" sz="1800">
                <a:solidFill>
                  <a:srgbClr val="9CDCFE"/>
                </a:solidFill>
                <a:latin typeface="Consolas"/>
                <a:ea typeface="Consolas"/>
                <a:cs typeface="Consolas"/>
                <a:sym typeface="Consolas"/>
              </a:rPr>
              <a:t>i</a:t>
            </a:r>
            <a:r>
              <a:rPr lang="en-US" sz="1800">
                <a:solidFill>
                  <a:srgbClr val="D4D4D4"/>
                </a:solidFill>
                <a:latin typeface="Consolas"/>
                <a:ea typeface="Consolas"/>
                <a:cs typeface="Consolas"/>
                <a:sym typeface="Consolas"/>
              </a:rPr>
              <a:t>);</a:t>
            </a:r>
            <a:r>
              <a:rPr lang="en-US" sz="1800">
                <a:solidFill>
                  <a:srgbClr val="608B4E"/>
                </a:solidFill>
                <a:latin typeface="Consolas"/>
                <a:ea typeface="Consolas"/>
                <a:cs typeface="Consolas"/>
                <a:sym typeface="Consolas"/>
              </a:rPr>
              <a:t> // 0,1,2</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br>
              <a:rPr lang="en-US" sz="1800">
                <a:solidFill>
                  <a:srgbClr val="D4D4D4"/>
                </a:solidFill>
                <a:latin typeface="Consolas"/>
                <a:ea typeface="Consolas"/>
                <a:cs typeface="Consolas"/>
                <a:sym typeface="Consolas"/>
              </a:rPr>
            </a:br>
            <a:r>
              <a:rPr lang="en-US" sz="1800">
                <a:solidFill>
                  <a:srgbClr val="C586C0"/>
                </a:solidFill>
                <a:latin typeface="Consolas"/>
                <a:ea typeface="Consolas"/>
                <a:cs typeface="Consolas"/>
                <a:sym typeface="Consolas"/>
              </a:rPr>
              <a:t>for</a:t>
            </a:r>
            <a:r>
              <a:rPr lang="en-US" sz="1800">
                <a:solidFill>
                  <a:srgbClr val="D4D4D4"/>
                </a:solidFill>
                <a:latin typeface="Consolas"/>
                <a:ea typeface="Consolas"/>
                <a:cs typeface="Consolas"/>
                <a:sym typeface="Consolas"/>
              </a:rPr>
              <a:t> (</a:t>
            </a:r>
            <a:r>
              <a:rPr lang="en-US" sz="1800">
                <a:solidFill>
                  <a:srgbClr val="569CD6"/>
                </a:solidFill>
                <a:latin typeface="Consolas"/>
                <a:ea typeface="Consolas"/>
                <a:cs typeface="Consolas"/>
                <a:sym typeface="Consolas"/>
              </a:rPr>
              <a:t>let</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i</a:t>
            </a:r>
            <a:r>
              <a:rPr lang="en-US" sz="1800">
                <a:solidFill>
                  <a:srgbClr val="D4D4D4"/>
                </a:solidFill>
                <a:latin typeface="Consolas"/>
                <a:ea typeface="Consolas"/>
                <a:cs typeface="Consolas"/>
                <a:sym typeface="Consolas"/>
              </a:rPr>
              <a:t> </a:t>
            </a:r>
            <a:r>
              <a:rPr lang="en-US" sz="1800">
                <a:solidFill>
                  <a:srgbClr val="569CD6"/>
                </a:solidFill>
                <a:latin typeface="Consolas"/>
                <a:ea typeface="Consolas"/>
                <a:cs typeface="Consolas"/>
                <a:sym typeface="Consolas"/>
              </a:rPr>
              <a:t>of</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list</a:t>
            </a:r>
            <a:r>
              <a:rPr lang="en-US" sz="1800">
                <a:solidFill>
                  <a:srgbClr val="D4D4D4"/>
                </a:solidFill>
                <a:latin typeface="Consolas"/>
                <a:ea typeface="Consolas"/>
                <a:cs typeface="Consolas"/>
                <a:sym typeface="Consolas"/>
              </a:rPr>
              <a:t>) { </a:t>
            </a:r>
            <a:endParaRPr/>
          </a:p>
          <a:p>
            <a:pPr indent="0" lvl="0" marL="0" marR="0" rtl="0" algn="l">
              <a:spcBef>
                <a:spcPts val="0"/>
              </a:spcBef>
              <a:spcAft>
                <a:spcPts val="0"/>
              </a:spcAft>
              <a:buNone/>
            </a:pPr>
            <a:r>
              <a:rPr lang="en-US" sz="1800">
                <a:solidFill>
                  <a:srgbClr val="4EC9B0"/>
                </a:solidFill>
                <a:latin typeface="Consolas"/>
                <a:ea typeface="Consolas"/>
                <a:cs typeface="Consolas"/>
                <a:sym typeface="Consolas"/>
              </a:rPr>
              <a:t>	console</a:t>
            </a:r>
            <a:r>
              <a:rPr lang="en-US" sz="1800">
                <a:solidFill>
                  <a:srgbClr val="D4D4D4"/>
                </a:solidFill>
                <a:latin typeface="Consolas"/>
                <a:ea typeface="Consolas"/>
                <a:cs typeface="Consolas"/>
                <a:sym typeface="Consolas"/>
              </a:rPr>
              <a:t>.</a:t>
            </a:r>
            <a:r>
              <a:rPr lang="en-US" sz="1800">
                <a:solidFill>
                  <a:srgbClr val="DCDCAA"/>
                </a:solidFill>
                <a:latin typeface="Consolas"/>
                <a:ea typeface="Consolas"/>
                <a:cs typeface="Consolas"/>
                <a:sym typeface="Consolas"/>
              </a:rPr>
              <a:t>log</a:t>
            </a:r>
            <a:r>
              <a:rPr lang="en-US" sz="1800">
                <a:solidFill>
                  <a:srgbClr val="D4D4D4"/>
                </a:solidFill>
                <a:latin typeface="Consolas"/>
                <a:ea typeface="Consolas"/>
                <a:cs typeface="Consolas"/>
                <a:sym typeface="Consolas"/>
              </a:rPr>
              <a:t>(</a:t>
            </a:r>
            <a:r>
              <a:rPr lang="en-US" sz="1800">
                <a:solidFill>
                  <a:srgbClr val="9CDCFE"/>
                </a:solidFill>
                <a:latin typeface="Consolas"/>
                <a:ea typeface="Consolas"/>
                <a:cs typeface="Consolas"/>
                <a:sym typeface="Consolas"/>
              </a:rPr>
              <a:t>i</a:t>
            </a:r>
            <a:r>
              <a:rPr lang="en-US" sz="1800">
                <a:solidFill>
                  <a:srgbClr val="D4D4D4"/>
                </a:solidFill>
                <a:latin typeface="Consolas"/>
                <a:ea typeface="Consolas"/>
                <a:cs typeface="Consolas"/>
                <a:sym typeface="Consolas"/>
              </a:rPr>
              <a:t>); </a:t>
            </a:r>
            <a:r>
              <a:rPr lang="en-US" sz="1800">
                <a:solidFill>
                  <a:srgbClr val="608B4E"/>
                </a:solidFill>
                <a:latin typeface="Consolas"/>
                <a:ea typeface="Consolas"/>
                <a:cs typeface="Consolas"/>
                <a:sym typeface="Consolas"/>
              </a:rPr>
              <a:t>//4,5,6</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1"/>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Angular</a:t>
            </a:r>
            <a:endParaRPr/>
          </a:p>
        </p:txBody>
      </p:sp>
      <p:sp>
        <p:nvSpPr>
          <p:cNvPr id="526" name="Google Shape;526;p61"/>
          <p:cNvSpPr txBox="1"/>
          <p:nvPr>
            <p:ph idx="1" type="body"/>
          </p:nvPr>
        </p:nvSpPr>
        <p:spPr>
          <a:xfrm>
            <a:off x="76200" y="742950"/>
            <a:ext cx="8839200" cy="3927873"/>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chemeClr val="dk1"/>
              </a:buClr>
              <a:buSzPct val="100000"/>
              <a:buChar char="•"/>
            </a:pPr>
            <a:r>
              <a:rPr lang="en-US"/>
              <a:t>Pipes</a:t>
            </a:r>
            <a:endParaRPr/>
          </a:p>
          <a:p>
            <a:pPr indent="-342900" lvl="0" marL="342900" rtl="0" algn="l">
              <a:spcBef>
                <a:spcPts val="448"/>
              </a:spcBef>
              <a:spcAft>
                <a:spcPts val="0"/>
              </a:spcAft>
              <a:buClr>
                <a:schemeClr val="dk1"/>
              </a:buClr>
              <a:buSzPct val="100000"/>
              <a:buChar char="•"/>
            </a:pPr>
            <a:r>
              <a:rPr lang="en-US"/>
              <a:t>Routing</a:t>
            </a:r>
            <a:endParaRPr/>
          </a:p>
          <a:p>
            <a:pPr indent="-285750" lvl="1" marL="742950" rtl="0" algn="l">
              <a:spcBef>
                <a:spcPts val="392"/>
              </a:spcBef>
              <a:spcAft>
                <a:spcPts val="0"/>
              </a:spcAft>
              <a:buClr>
                <a:schemeClr val="dk1"/>
              </a:buClr>
              <a:buSzPct val="100000"/>
              <a:buChar char="–"/>
            </a:pPr>
            <a:r>
              <a:rPr lang="en-US"/>
              <a:t>Create routing path</a:t>
            </a:r>
            <a:endParaRPr/>
          </a:p>
          <a:p>
            <a:pPr indent="-285750" lvl="1" marL="742950" rtl="0" algn="l">
              <a:spcBef>
                <a:spcPts val="392"/>
              </a:spcBef>
              <a:spcAft>
                <a:spcPts val="0"/>
              </a:spcAft>
              <a:buClr>
                <a:schemeClr val="dk1"/>
              </a:buClr>
              <a:buSzPct val="100000"/>
              <a:buChar char="–"/>
            </a:pPr>
            <a:r>
              <a:rPr lang="en-US"/>
              <a:t>Passing parameters</a:t>
            </a:r>
            <a:endParaRPr/>
          </a:p>
          <a:p>
            <a:pPr indent="-285750" lvl="1" marL="742950" rtl="0" algn="l">
              <a:spcBef>
                <a:spcPts val="392"/>
              </a:spcBef>
              <a:spcAft>
                <a:spcPts val="0"/>
              </a:spcAft>
              <a:buClr>
                <a:schemeClr val="dk1"/>
              </a:buClr>
              <a:buSzPct val="100000"/>
              <a:buChar char="–"/>
            </a:pPr>
            <a:r>
              <a:rPr lang="en-US"/>
              <a:t>Child route</a:t>
            </a:r>
            <a:endParaRPr/>
          </a:p>
          <a:p>
            <a:pPr indent="-285750" lvl="1" marL="742950" rtl="0" algn="l">
              <a:spcBef>
                <a:spcPts val="392"/>
              </a:spcBef>
              <a:spcAft>
                <a:spcPts val="0"/>
              </a:spcAft>
              <a:buClr>
                <a:schemeClr val="dk1"/>
              </a:buClr>
              <a:buSzPct val="100000"/>
              <a:buChar char="–"/>
            </a:pPr>
            <a:r>
              <a:rPr lang="en-US"/>
              <a:t>Navigation</a:t>
            </a:r>
            <a:endParaRPr/>
          </a:p>
          <a:p>
            <a:pPr indent="-285750" lvl="1" marL="742950" rtl="0" algn="l">
              <a:spcBef>
                <a:spcPts val="392"/>
              </a:spcBef>
              <a:spcAft>
                <a:spcPts val="0"/>
              </a:spcAft>
              <a:buClr>
                <a:schemeClr val="dk1"/>
              </a:buClr>
              <a:buSzPct val="100000"/>
              <a:buChar char="–"/>
            </a:pPr>
            <a:r>
              <a:rPr lang="en-US"/>
              <a:t>Auth</a:t>
            </a:r>
            <a:endParaRPr/>
          </a:p>
          <a:p>
            <a:pPr indent="-285750" lvl="1" marL="742950" rtl="0" algn="l">
              <a:spcBef>
                <a:spcPts val="392"/>
              </a:spcBef>
              <a:spcAft>
                <a:spcPts val="0"/>
              </a:spcAft>
              <a:buClr>
                <a:schemeClr val="dk1"/>
              </a:buClr>
              <a:buSzPct val="100000"/>
              <a:buChar char="–"/>
            </a:pPr>
            <a:r>
              <a:rPr lang="en-US"/>
              <a:t>Module route</a:t>
            </a:r>
            <a:endParaRPr/>
          </a:p>
          <a:p>
            <a:pPr indent="-342900" lvl="0" marL="342900" rtl="0" algn="l">
              <a:spcBef>
                <a:spcPts val="448"/>
              </a:spcBef>
              <a:spcAft>
                <a:spcPts val="0"/>
              </a:spcAft>
              <a:buClr>
                <a:schemeClr val="dk1"/>
              </a:buClr>
              <a:buSzPct val="100000"/>
              <a:buChar char="•"/>
            </a:pPr>
            <a:r>
              <a:rPr lang="en-US"/>
              <a:t>Directives</a:t>
            </a:r>
            <a:endParaRPr/>
          </a:p>
          <a:p>
            <a:pPr indent="-285750" lvl="1" marL="742950" rtl="0" algn="l">
              <a:spcBef>
                <a:spcPts val="392"/>
              </a:spcBef>
              <a:spcAft>
                <a:spcPts val="0"/>
              </a:spcAft>
              <a:buClr>
                <a:schemeClr val="dk1"/>
              </a:buClr>
              <a:buSzPct val="100000"/>
              <a:buChar char="–"/>
            </a:pPr>
            <a:r>
              <a:rPr lang="en-US"/>
              <a:t>Build-in</a:t>
            </a:r>
            <a:endParaRPr/>
          </a:p>
          <a:p>
            <a:pPr indent="-285750" lvl="1" marL="742950" rtl="0" algn="l">
              <a:spcBef>
                <a:spcPts val="392"/>
              </a:spcBef>
              <a:spcAft>
                <a:spcPts val="0"/>
              </a:spcAft>
              <a:buClr>
                <a:schemeClr val="dk1"/>
              </a:buClr>
              <a:buSzPct val="100000"/>
              <a:buChar char="–"/>
            </a:pPr>
            <a:r>
              <a:rPr lang="en-US"/>
              <a:t>Customized an Attribute Directive</a:t>
            </a:r>
            <a:endParaRPr/>
          </a:p>
          <a:p>
            <a:pPr indent="-285750" lvl="1" marL="742950" rtl="0" algn="l">
              <a:spcBef>
                <a:spcPts val="392"/>
              </a:spcBef>
              <a:spcAft>
                <a:spcPts val="0"/>
              </a:spcAft>
              <a:buClr>
                <a:schemeClr val="dk1"/>
              </a:buClr>
              <a:buSzPct val="100000"/>
              <a:buChar char="–"/>
            </a:pPr>
            <a:r>
              <a:rPr lang="en-US"/>
              <a:t>Customized a Structural Directive</a:t>
            </a:r>
            <a:endParaRPr/>
          </a:p>
          <a:p>
            <a:pPr indent="-161290" lvl="1" marL="742950" rtl="0" algn="l">
              <a:spcBef>
                <a:spcPts val="392"/>
              </a:spcBef>
              <a:spcAft>
                <a:spcPts val="0"/>
              </a:spcAft>
              <a:buClr>
                <a:schemeClr val="dk1"/>
              </a:buClr>
              <a:buSzPct val="100000"/>
              <a:buNone/>
            </a:pPr>
            <a:r>
              <a:t/>
            </a:r>
            <a:endParaRPr/>
          </a:p>
          <a:p>
            <a:pPr indent="-161290" lvl="1" marL="742950" rtl="0" algn="l">
              <a:spcBef>
                <a:spcPts val="392"/>
              </a:spcBef>
              <a:spcAft>
                <a:spcPts val="0"/>
              </a:spcAft>
              <a:buClr>
                <a:schemeClr val="dk1"/>
              </a:buClr>
              <a:buSzPct val="100000"/>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2"/>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Pipe</a:t>
            </a:r>
            <a:endParaRPr/>
          </a:p>
        </p:txBody>
      </p:sp>
      <p:sp>
        <p:nvSpPr>
          <p:cNvPr id="532" name="Google Shape;532;p62"/>
          <p:cNvSpPr/>
          <p:nvPr/>
        </p:nvSpPr>
        <p:spPr>
          <a:xfrm>
            <a:off x="276777" y="1279166"/>
            <a:ext cx="2685911" cy="369332"/>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ng generate pipe capitalize</a:t>
            </a:r>
            <a:endParaRPr/>
          </a:p>
        </p:txBody>
      </p:sp>
      <p:sp>
        <p:nvSpPr>
          <p:cNvPr id="533" name="Google Shape;533;p62"/>
          <p:cNvSpPr/>
          <p:nvPr/>
        </p:nvSpPr>
        <p:spPr>
          <a:xfrm>
            <a:off x="276777" y="971550"/>
            <a:ext cx="2685911"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Command</a:t>
            </a:r>
            <a:endParaRPr/>
          </a:p>
        </p:txBody>
      </p:sp>
      <p:sp>
        <p:nvSpPr>
          <p:cNvPr id="534" name="Google Shape;534;p62"/>
          <p:cNvSpPr/>
          <p:nvPr/>
        </p:nvSpPr>
        <p:spPr>
          <a:xfrm>
            <a:off x="291703" y="1956114"/>
            <a:ext cx="8062274"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app.module.ts</a:t>
            </a:r>
            <a:endParaRPr sz="1800">
              <a:solidFill>
                <a:schemeClr val="lt1"/>
              </a:solidFill>
              <a:latin typeface="Calibri"/>
              <a:ea typeface="Calibri"/>
              <a:cs typeface="Calibri"/>
              <a:sym typeface="Calibri"/>
            </a:endParaRPr>
          </a:p>
        </p:txBody>
      </p:sp>
      <p:sp>
        <p:nvSpPr>
          <p:cNvPr id="535" name="Google Shape;535;p62"/>
          <p:cNvSpPr/>
          <p:nvPr/>
        </p:nvSpPr>
        <p:spPr>
          <a:xfrm>
            <a:off x="276777" y="2259871"/>
            <a:ext cx="8077200" cy="1754326"/>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C586C0"/>
                </a:solidFill>
                <a:latin typeface="Consolas"/>
                <a:ea typeface="Consolas"/>
                <a:cs typeface="Consolas"/>
                <a:sym typeface="Consolas"/>
              </a:rPr>
              <a:t>import</a:t>
            </a:r>
            <a:r>
              <a:rPr lang="en-US" sz="1800">
                <a:solidFill>
                  <a:srgbClr val="D4D4D4"/>
                </a:solidFill>
                <a:latin typeface="Consolas"/>
                <a:ea typeface="Consolas"/>
                <a:cs typeface="Consolas"/>
                <a:sym typeface="Consolas"/>
              </a:rPr>
              <a:t> { </a:t>
            </a:r>
            <a:r>
              <a:rPr lang="en-US" sz="1800">
                <a:solidFill>
                  <a:srgbClr val="9CDCFE"/>
                </a:solidFill>
                <a:latin typeface="Consolas"/>
                <a:ea typeface="Consolas"/>
                <a:cs typeface="Consolas"/>
                <a:sym typeface="Consolas"/>
              </a:rPr>
              <a:t>CapitalizePipe</a:t>
            </a:r>
            <a:r>
              <a:rPr lang="en-US" sz="1800">
                <a:solidFill>
                  <a:srgbClr val="D4D4D4"/>
                </a:solidFill>
                <a:latin typeface="Consolas"/>
                <a:ea typeface="Consolas"/>
                <a:cs typeface="Consolas"/>
                <a:sym typeface="Consolas"/>
              </a:rPr>
              <a:t> } </a:t>
            </a:r>
            <a:r>
              <a:rPr lang="en-US" sz="1800">
                <a:solidFill>
                  <a:srgbClr val="C586C0"/>
                </a:solidFill>
                <a:latin typeface="Consolas"/>
                <a:ea typeface="Consolas"/>
                <a:cs typeface="Consolas"/>
                <a:sym typeface="Consolas"/>
              </a:rPr>
              <a:t>from</a:t>
            </a:r>
            <a:r>
              <a:rPr lang="en-US" sz="1800">
                <a:solidFill>
                  <a:srgbClr val="D4D4D4"/>
                </a:solidFill>
                <a:latin typeface="Consolas"/>
                <a:ea typeface="Consolas"/>
                <a:cs typeface="Consolas"/>
                <a:sym typeface="Consolas"/>
              </a:rPr>
              <a:t> </a:t>
            </a:r>
            <a:r>
              <a:rPr lang="en-US" sz="1800">
                <a:solidFill>
                  <a:srgbClr val="CE9178"/>
                </a:solidFill>
                <a:latin typeface="Consolas"/>
                <a:ea typeface="Consolas"/>
                <a:cs typeface="Consolas"/>
                <a:sym typeface="Consolas"/>
              </a:rPr>
              <a:t>'./capitalize/capitalize.pipe'</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br>
              <a:rPr lang="en-US" sz="1800">
                <a:solidFill>
                  <a:srgbClr val="D4D4D4"/>
                </a:solidFill>
                <a:latin typeface="Consolas"/>
                <a:ea typeface="Consolas"/>
                <a:cs typeface="Consolas"/>
                <a:sym typeface="Consolas"/>
              </a:rPr>
            </a:br>
            <a:r>
              <a:rPr lang="en-US" sz="1800">
                <a:solidFill>
                  <a:srgbClr val="D4D4D4"/>
                </a:solidFill>
                <a:latin typeface="Consolas"/>
                <a:ea typeface="Consolas"/>
                <a:cs typeface="Consolas"/>
                <a:sym typeface="Consolas"/>
              </a:rPr>
              <a:t>@</a:t>
            </a:r>
            <a:r>
              <a:rPr lang="en-US" sz="1800">
                <a:solidFill>
                  <a:srgbClr val="DCDCAA"/>
                </a:solidFill>
                <a:latin typeface="Consolas"/>
                <a:ea typeface="Consolas"/>
                <a:cs typeface="Consolas"/>
                <a:sym typeface="Consolas"/>
              </a:rPr>
              <a:t>NgModule</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9CDCFE"/>
                </a:solidFill>
                <a:latin typeface="Consolas"/>
                <a:ea typeface="Consolas"/>
                <a:cs typeface="Consolas"/>
                <a:sym typeface="Consolas"/>
              </a:rPr>
              <a:t>declarations:</a:t>
            </a:r>
            <a:r>
              <a:rPr lang="en-US" sz="18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800">
                <a:solidFill>
                  <a:srgbClr val="9CDCFE"/>
                </a:solidFill>
                <a:latin typeface="Consolas"/>
                <a:ea typeface="Consolas"/>
                <a:cs typeface="Consolas"/>
                <a:sym typeface="Consolas"/>
              </a:rPr>
              <a:t>	CapitalizePipe</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3"/>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Pipe</a:t>
            </a:r>
            <a:endParaRPr/>
          </a:p>
        </p:txBody>
      </p:sp>
      <p:sp>
        <p:nvSpPr>
          <p:cNvPr id="541" name="Google Shape;541;p63"/>
          <p:cNvSpPr/>
          <p:nvPr/>
        </p:nvSpPr>
        <p:spPr>
          <a:xfrm>
            <a:off x="228600" y="2041166"/>
            <a:ext cx="7086600" cy="2308324"/>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C586C0"/>
                </a:solidFill>
                <a:latin typeface="Consolas"/>
                <a:ea typeface="Consolas"/>
                <a:cs typeface="Consolas"/>
                <a:sym typeface="Consolas"/>
              </a:rPr>
              <a:t>import</a:t>
            </a:r>
            <a:r>
              <a:rPr lang="en-US" sz="1600">
                <a:solidFill>
                  <a:srgbClr val="D4D4D4"/>
                </a:solidFill>
                <a:latin typeface="Consolas"/>
                <a:ea typeface="Consolas"/>
                <a:cs typeface="Consolas"/>
                <a:sym typeface="Consolas"/>
              </a:rPr>
              <a:t> { </a:t>
            </a:r>
            <a:r>
              <a:rPr lang="en-US" sz="1600">
                <a:solidFill>
                  <a:srgbClr val="9CDCFE"/>
                </a:solidFill>
                <a:latin typeface="Consolas"/>
                <a:ea typeface="Consolas"/>
                <a:cs typeface="Consolas"/>
                <a:sym typeface="Consolas"/>
              </a:rPr>
              <a:t>Pipe</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PipeTransform</a:t>
            </a:r>
            <a:r>
              <a:rPr lang="en-US" sz="1600">
                <a:solidFill>
                  <a:srgbClr val="D4D4D4"/>
                </a:solidFill>
                <a:latin typeface="Consolas"/>
                <a:ea typeface="Consolas"/>
                <a:cs typeface="Consolas"/>
                <a:sym typeface="Consolas"/>
              </a:rPr>
              <a:t> } </a:t>
            </a:r>
            <a:r>
              <a:rPr lang="en-US" sz="1600">
                <a:solidFill>
                  <a:srgbClr val="C586C0"/>
                </a:solidFill>
                <a:latin typeface="Consolas"/>
                <a:ea typeface="Consolas"/>
                <a:cs typeface="Consolas"/>
                <a:sym typeface="Consolas"/>
              </a:rPr>
              <a:t>from</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'@angular/core’</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t/>
            </a:r>
            <a:endParaRPr sz="16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a:t>
            </a:r>
            <a:r>
              <a:rPr lang="en-US" sz="1600">
                <a:solidFill>
                  <a:srgbClr val="4EC9B0"/>
                </a:solidFill>
                <a:latin typeface="Consolas"/>
                <a:ea typeface="Consolas"/>
                <a:cs typeface="Consolas"/>
                <a:sym typeface="Consolas"/>
              </a:rPr>
              <a:t>Pipe</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	name:</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'capitalize'</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C586C0"/>
                </a:solidFill>
                <a:latin typeface="Consolas"/>
                <a:ea typeface="Consolas"/>
                <a:cs typeface="Consolas"/>
                <a:sym typeface="Consolas"/>
              </a:rPr>
              <a:t>export</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class</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CapitalizePipe</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implements</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PipeTransform</a:t>
            </a:r>
            <a:r>
              <a:rPr lang="en-US" sz="1600">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600" u="none" cap="none" strike="noStrike">
                <a:solidFill>
                  <a:srgbClr val="DCDCAA"/>
                </a:solidFill>
                <a:latin typeface="Consolas"/>
                <a:ea typeface="Consolas"/>
                <a:cs typeface="Consolas"/>
                <a:sym typeface="Consolas"/>
              </a:rPr>
              <a:t>transform</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9CDCFE"/>
                </a:solidFill>
                <a:latin typeface="Consolas"/>
                <a:ea typeface="Consolas"/>
                <a:cs typeface="Consolas"/>
                <a:sym typeface="Consolas"/>
              </a:rPr>
              <a:t>value</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4EC9B0"/>
                </a:solidFill>
                <a:latin typeface="Consolas"/>
                <a:ea typeface="Consolas"/>
                <a:cs typeface="Consolas"/>
                <a:sym typeface="Consolas"/>
              </a:rPr>
              <a:t>any</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9CDCFE"/>
                </a:solidFill>
                <a:latin typeface="Consolas"/>
                <a:ea typeface="Consolas"/>
                <a:cs typeface="Consolas"/>
                <a:sym typeface="Consolas"/>
              </a:rPr>
              <a:t>args</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4EC9B0"/>
                </a:solidFill>
                <a:latin typeface="Consolas"/>
                <a:ea typeface="Consolas"/>
                <a:cs typeface="Consolas"/>
                <a:sym typeface="Consolas"/>
              </a:rPr>
              <a:t>any</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4EC9B0"/>
                </a:solidFill>
                <a:latin typeface="Consolas"/>
                <a:ea typeface="Consolas"/>
                <a:cs typeface="Consolas"/>
                <a:sym typeface="Consolas"/>
              </a:rPr>
              <a:t>any</a:t>
            </a:r>
            <a:r>
              <a:rPr b="0" i="0" lang="en-US" sz="1600" u="none" cap="none" strike="noStrike">
                <a:solidFill>
                  <a:srgbClr val="D4D4D4"/>
                </a:solidFill>
                <a:latin typeface="Consolas"/>
                <a:ea typeface="Consolas"/>
                <a:cs typeface="Consolas"/>
                <a:sym typeface="Consolas"/>
              </a:rPr>
              <a:t> {</a:t>
            </a:r>
            <a:endParaRPr/>
          </a:p>
          <a:p>
            <a:pPr indent="0" lvl="2" marL="914400" marR="0" rtl="0" algn="l">
              <a:spcBef>
                <a:spcPts val="0"/>
              </a:spcBef>
              <a:spcAft>
                <a:spcPts val="0"/>
              </a:spcAft>
              <a:buNone/>
            </a:pPr>
            <a:r>
              <a:rPr b="0" i="0" lang="en-US" sz="1600" u="none" cap="none" strike="noStrike">
                <a:solidFill>
                  <a:srgbClr val="608B4E"/>
                </a:solidFill>
                <a:latin typeface="Consolas"/>
                <a:ea typeface="Consolas"/>
                <a:cs typeface="Consolas"/>
                <a:sym typeface="Consolas"/>
              </a:rPr>
              <a:t>// Transfor Logic</a:t>
            </a:r>
            <a:endParaRPr b="0" i="0" sz="1600" u="none" cap="none" strike="noStrike">
              <a:solidFill>
                <a:srgbClr val="D4D4D4"/>
              </a:solidFill>
              <a:latin typeface="Consolas"/>
              <a:ea typeface="Consolas"/>
              <a:cs typeface="Consolas"/>
              <a:sym typeface="Consolas"/>
            </a:endParaRPr>
          </a:p>
          <a:p>
            <a:pPr indent="0" lvl="2" marL="914400" marR="0" rtl="0" algn="l">
              <a:spcBef>
                <a:spcPts val="0"/>
              </a:spcBef>
              <a:spcAft>
                <a:spcPts val="0"/>
              </a:spcAft>
              <a:buNone/>
            </a:pPr>
            <a:r>
              <a:rPr b="0" i="0" lang="en-US" sz="1600" u="none" cap="none" strike="noStrike">
                <a:solidFill>
                  <a:srgbClr val="C586C0"/>
                </a:solidFill>
                <a:latin typeface="Consolas"/>
                <a:ea typeface="Consolas"/>
                <a:cs typeface="Consolas"/>
                <a:sym typeface="Consolas"/>
              </a:rPr>
              <a:t>return</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9CDCFE"/>
                </a:solidFill>
                <a:latin typeface="Consolas"/>
                <a:ea typeface="Consolas"/>
                <a:cs typeface="Consolas"/>
                <a:sym typeface="Consolas"/>
              </a:rPr>
              <a:t>value</a:t>
            </a:r>
            <a:r>
              <a:rPr b="0" i="0" lang="en-US" sz="1600" u="none" cap="none" strike="noStrike">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rPr b="0" i="0" lang="en-US" sz="1600" u="none" cap="none" strike="noStrike">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a:t>
            </a:r>
            <a:endParaRPr b="0" sz="1600">
              <a:solidFill>
                <a:srgbClr val="D4D4D4"/>
              </a:solidFill>
              <a:latin typeface="Consolas"/>
              <a:ea typeface="Consolas"/>
              <a:cs typeface="Consolas"/>
              <a:sym typeface="Consolas"/>
            </a:endParaRPr>
          </a:p>
        </p:txBody>
      </p:sp>
      <p:sp>
        <p:nvSpPr>
          <p:cNvPr id="542" name="Google Shape;542;p63"/>
          <p:cNvSpPr/>
          <p:nvPr/>
        </p:nvSpPr>
        <p:spPr>
          <a:xfrm>
            <a:off x="223887" y="1183852"/>
            <a:ext cx="7086600" cy="338554"/>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808080"/>
                </a:solidFill>
                <a:latin typeface="Consolas"/>
                <a:ea typeface="Consolas"/>
                <a:cs typeface="Consolas"/>
                <a:sym typeface="Consolas"/>
              </a:rPr>
              <a:t>&lt;</a:t>
            </a:r>
            <a:r>
              <a:rPr lang="en-US" sz="1600">
                <a:solidFill>
                  <a:srgbClr val="569CD6"/>
                </a:solidFill>
                <a:latin typeface="Consolas"/>
                <a:ea typeface="Consolas"/>
                <a:cs typeface="Consolas"/>
                <a:sym typeface="Consolas"/>
              </a:rPr>
              <a:t>p</a:t>
            </a:r>
            <a:r>
              <a:rPr lang="en-US" sz="1600">
                <a:solidFill>
                  <a:srgbClr val="808080"/>
                </a:solidFill>
                <a:latin typeface="Consolas"/>
                <a:ea typeface="Consolas"/>
                <a:cs typeface="Consolas"/>
                <a:sym typeface="Consolas"/>
              </a:rPr>
              <a:t>&gt;</a:t>
            </a:r>
            <a:r>
              <a:rPr lang="en-US" sz="1600">
                <a:solidFill>
                  <a:srgbClr val="D4D4D4"/>
                </a:solidFill>
                <a:latin typeface="Consolas"/>
                <a:ea typeface="Consolas"/>
                <a:cs typeface="Consolas"/>
                <a:sym typeface="Consolas"/>
              </a:rPr>
              <a:t>My name is </a:t>
            </a:r>
            <a:r>
              <a:rPr lang="en-US" sz="1600">
                <a:solidFill>
                  <a:srgbClr val="808080"/>
                </a:solidFill>
                <a:latin typeface="Consolas"/>
                <a:ea typeface="Consolas"/>
                <a:cs typeface="Consolas"/>
                <a:sym typeface="Consolas"/>
              </a:rPr>
              <a:t>&lt;</a:t>
            </a:r>
            <a:r>
              <a:rPr lang="en-US" sz="1600">
                <a:solidFill>
                  <a:srgbClr val="569CD6"/>
                </a:solidFill>
                <a:latin typeface="Consolas"/>
                <a:ea typeface="Consolas"/>
                <a:cs typeface="Consolas"/>
                <a:sym typeface="Consolas"/>
              </a:rPr>
              <a:t>strong</a:t>
            </a:r>
            <a:r>
              <a:rPr lang="en-US" sz="1600">
                <a:solidFill>
                  <a:srgbClr val="808080"/>
                </a:solidFill>
                <a:latin typeface="Consolas"/>
                <a:ea typeface="Consolas"/>
                <a:cs typeface="Consolas"/>
                <a:sym typeface="Consolas"/>
              </a:rPr>
              <a:t>&gt;</a:t>
            </a:r>
            <a:r>
              <a:rPr lang="en-US" sz="1600">
                <a:solidFill>
                  <a:srgbClr val="D4D4D4"/>
                </a:solidFill>
                <a:latin typeface="Consolas"/>
                <a:ea typeface="Consolas"/>
                <a:cs typeface="Consolas"/>
                <a:sym typeface="Consolas"/>
              </a:rPr>
              <a:t>{{ 'jAMES' | capitalize }}</a:t>
            </a:r>
            <a:r>
              <a:rPr lang="en-US" sz="1600">
                <a:solidFill>
                  <a:srgbClr val="808080"/>
                </a:solidFill>
                <a:latin typeface="Consolas"/>
                <a:ea typeface="Consolas"/>
                <a:cs typeface="Consolas"/>
                <a:sym typeface="Consolas"/>
              </a:rPr>
              <a:t>&lt;/</a:t>
            </a:r>
            <a:r>
              <a:rPr lang="en-US" sz="1600">
                <a:solidFill>
                  <a:srgbClr val="569CD6"/>
                </a:solidFill>
                <a:latin typeface="Consolas"/>
                <a:ea typeface="Consolas"/>
                <a:cs typeface="Consolas"/>
                <a:sym typeface="Consolas"/>
              </a:rPr>
              <a:t>strong</a:t>
            </a:r>
            <a:r>
              <a:rPr lang="en-US" sz="1600">
                <a:solidFill>
                  <a:srgbClr val="808080"/>
                </a:solidFill>
                <a:latin typeface="Consolas"/>
                <a:ea typeface="Consolas"/>
                <a:cs typeface="Consolas"/>
                <a:sym typeface="Consolas"/>
              </a:rPr>
              <a:t>&gt;</a:t>
            </a:r>
            <a:r>
              <a:rPr lang="en-US" sz="1600">
                <a:solidFill>
                  <a:srgbClr val="D4D4D4"/>
                </a:solidFill>
                <a:latin typeface="Consolas"/>
                <a:ea typeface="Consolas"/>
                <a:cs typeface="Consolas"/>
                <a:sym typeface="Consolas"/>
              </a:rPr>
              <a:t>.</a:t>
            </a:r>
            <a:r>
              <a:rPr lang="en-US" sz="1600">
                <a:solidFill>
                  <a:srgbClr val="808080"/>
                </a:solidFill>
                <a:latin typeface="Consolas"/>
                <a:ea typeface="Consolas"/>
                <a:cs typeface="Consolas"/>
                <a:sym typeface="Consolas"/>
              </a:rPr>
              <a:t>&lt;/</a:t>
            </a:r>
            <a:r>
              <a:rPr lang="en-US" sz="1600">
                <a:solidFill>
                  <a:srgbClr val="569CD6"/>
                </a:solidFill>
                <a:latin typeface="Consolas"/>
                <a:ea typeface="Consolas"/>
                <a:cs typeface="Consolas"/>
                <a:sym typeface="Consolas"/>
              </a:rPr>
              <a:t>p</a:t>
            </a:r>
            <a:r>
              <a:rPr lang="en-US"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p:txBody>
      </p:sp>
      <p:sp>
        <p:nvSpPr>
          <p:cNvPr id="543" name="Google Shape;543;p63"/>
          <p:cNvSpPr/>
          <p:nvPr/>
        </p:nvSpPr>
        <p:spPr>
          <a:xfrm>
            <a:off x="228600" y="1733550"/>
            <a:ext cx="70866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CapitalizePipe</a:t>
            </a:r>
            <a:endParaRPr sz="1800">
              <a:solidFill>
                <a:schemeClr val="lt1"/>
              </a:solidFill>
              <a:latin typeface="Calibri"/>
              <a:ea typeface="Calibri"/>
              <a:cs typeface="Calibri"/>
              <a:sym typeface="Calibri"/>
            </a:endParaRPr>
          </a:p>
        </p:txBody>
      </p:sp>
      <p:sp>
        <p:nvSpPr>
          <p:cNvPr id="544" name="Google Shape;544;p63"/>
          <p:cNvSpPr/>
          <p:nvPr/>
        </p:nvSpPr>
        <p:spPr>
          <a:xfrm>
            <a:off x="223887" y="873942"/>
            <a:ext cx="70866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Template.html</a:t>
            </a:r>
            <a:endParaRPr/>
          </a:p>
        </p:txBody>
      </p:sp>
      <p:cxnSp>
        <p:nvCxnSpPr>
          <p:cNvPr id="545" name="Google Shape;545;p63"/>
          <p:cNvCxnSpPr>
            <a:stCxn id="546" idx="2"/>
            <a:endCxn id="547" idx="0"/>
          </p:cNvCxnSpPr>
          <p:nvPr/>
        </p:nvCxnSpPr>
        <p:spPr>
          <a:xfrm flipH="1">
            <a:off x="2590800" y="1487727"/>
            <a:ext cx="2209800" cy="1101600"/>
          </a:xfrm>
          <a:prstGeom prst="straightConnector1">
            <a:avLst/>
          </a:prstGeom>
          <a:noFill/>
          <a:ln cap="flat" cmpd="sng" w="19050">
            <a:solidFill>
              <a:srgbClr val="FF0000"/>
            </a:solidFill>
            <a:prstDash val="solid"/>
            <a:round/>
            <a:headEnd len="sm" w="sm" type="none"/>
            <a:tailEnd len="sm" w="sm" type="none"/>
          </a:ln>
        </p:spPr>
      </p:cxnSp>
      <p:sp>
        <p:nvSpPr>
          <p:cNvPr id="546" name="Google Shape;546;p63"/>
          <p:cNvSpPr/>
          <p:nvPr/>
        </p:nvSpPr>
        <p:spPr>
          <a:xfrm>
            <a:off x="4114800" y="1218530"/>
            <a:ext cx="1371600" cy="26919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 name="Google Shape;547;p63"/>
          <p:cNvSpPr/>
          <p:nvPr/>
        </p:nvSpPr>
        <p:spPr>
          <a:xfrm>
            <a:off x="1828800" y="2589441"/>
            <a:ext cx="1524000" cy="26919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4"/>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Routing</a:t>
            </a:r>
            <a:endParaRPr/>
          </a:p>
        </p:txBody>
      </p:sp>
      <p:pic>
        <p:nvPicPr>
          <p:cNvPr id="553" name="Google Shape;553;p64"/>
          <p:cNvPicPr preferRelativeResize="0"/>
          <p:nvPr/>
        </p:nvPicPr>
        <p:blipFill rotWithShape="1">
          <a:blip r:embed="rId3">
            <a:alphaModFix/>
          </a:blip>
          <a:srcRect b="0" l="0" r="0" t="0"/>
          <a:stretch/>
        </p:blipFill>
        <p:spPr>
          <a:xfrm>
            <a:off x="3657600" y="1428750"/>
            <a:ext cx="5384280" cy="3132300"/>
          </a:xfrm>
          <a:prstGeom prst="rect">
            <a:avLst/>
          </a:prstGeom>
          <a:noFill/>
          <a:ln>
            <a:noFill/>
          </a:ln>
        </p:spPr>
      </p:pic>
      <p:sp>
        <p:nvSpPr>
          <p:cNvPr id="554" name="Google Shape;554;p64"/>
          <p:cNvSpPr/>
          <p:nvPr/>
        </p:nvSpPr>
        <p:spPr>
          <a:xfrm>
            <a:off x="103952" y="971550"/>
            <a:ext cx="4572000"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ntent"/>
                <a:ea typeface="Content"/>
                <a:cs typeface="Content"/>
                <a:sym typeface="Content"/>
              </a:rPr>
              <a:t>The Angular router takes a URL, then:</a:t>
            </a:r>
            <a:endParaRPr/>
          </a:p>
          <a:p>
            <a:pPr indent="0" lvl="0" marL="0" marR="0" rtl="0" algn="l">
              <a:spcBef>
                <a:spcPts val="0"/>
              </a:spcBef>
              <a:spcAft>
                <a:spcPts val="0"/>
              </a:spcAft>
              <a:buNone/>
            </a:pPr>
            <a:r>
              <a:rPr lang="en-US" sz="1800">
                <a:solidFill>
                  <a:schemeClr val="dk1"/>
                </a:solidFill>
                <a:latin typeface="Content"/>
                <a:ea typeface="Content"/>
                <a:cs typeface="Content"/>
                <a:sym typeface="Content"/>
              </a:rPr>
              <a:t>1. Applies redirects</a:t>
            </a:r>
            <a:br>
              <a:rPr lang="en-US" sz="1800">
                <a:solidFill>
                  <a:schemeClr val="dk1"/>
                </a:solidFill>
                <a:latin typeface="Calibri"/>
                <a:ea typeface="Calibri"/>
                <a:cs typeface="Calibri"/>
                <a:sym typeface="Calibri"/>
              </a:rPr>
            </a:br>
            <a:r>
              <a:rPr lang="en-US" sz="1800">
                <a:solidFill>
                  <a:schemeClr val="dk1"/>
                </a:solidFill>
                <a:latin typeface="Content"/>
                <a:ea typeface="Content"/>
                <a:cs typeface="Content"/>
                <a:sym typeface="Content"/>
              </a:rPr>
              <a:t>2. Recognizes router states</a:t>
            </a:r>
            <a:br>
              <a:rPr lang="en-US" sz="1800">
                <a:solidFill>
                  <a:schemeClr val="dk1"/>
                </a:solidFill>
                <a:latin typeface="Calibri"/>
                <a:ea typeface="Calibri"/>
                <a:cs typeface="Calibri"/>
                <a:sym typeface="Calibri"/>
              </a:rPr>
            </a:br>
            <a:r>
              <a:rPr lang="en-US" sz="1800">
                <a:solidFill>
                  <a:schemeClr val="dk1"/>
                </a:solidFill>
                <a:latin typeface="Content"/>
                <a:ea typeface="Content"/>
                <a:cs typeface="Content"/>
                <a:sym typeface="Content"/>
              </a:rPr>
              <a:t>3. Runs guards and resolves data,</a:t>
            </a:r>
            <a:br>
              <a:rPr lang="en-US" sz="1800">
                <a:solidFill>
                  <a:schemeClr val="dk1"/>
                </a:solidFill>
                <a:latin typeface="Calibri"/>
                <a:ea typeface="Calibri"/>
                <a:cs typeface="Calibri"/>
                <a:sym typeface="Calibri"/>
              </a:rPr>
            </a:br>
            <a:r>
              <a:rPr lang="en-US" sz="1800">
                <a:solidFill>
                  <a:schemeClr val="dk1"/>
                </a:solidFill>
                <a:latin typeface="Content"/>
                <a:ea typeface="Content"/>
                <a:cs typeface="Content"/>
                <a:sym typeface="Content"/>
              </a:rPr>
              <a:t>4. Activates all the needed components</a:t>
            </a:r>
            <a:br>
              <a:rPr lang="en-US" sz="1800">
                <a:solidFill>
                  <a:schemeClr val="dk1"/>
                </a:solidFill>
                <a:latin typeface="Calibri"/>
                <a:ea typeface="Calibri"/>
                <a:cs typeface="Calibri"/>
                <a:sym typeface="Calibri"/>
              </a:rPr>
            </a:br>
            <a:r>
              <a:rPr lang="en-US" sz="1800">
                <a:solidFill>
                  <a:schemeClr val="dk1"/>
                </a:solidFill>
                <a:latin typeface="Content"/>
                <a:ea typeface="Content"/>
                <a:cs typeface="Content"/>
                <a:sym typeface="Content"/>
              </a:rPr>
              <a:t>5. Manages navigation</a:t>
            </a:r>
            <a:endParaRPr sz="1800">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5"/>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Routing</a:t>
            </a:r>
            <a:endParaRPr/>
          </a:p>
        </p:txBody>
      </p:sp>
      <p:sp>
        <p:nvSpPr>
          <p:cNvPr id="560" name="Google Shape;560;p65"/>
          <p:cNvSpPr/>
          <p:nvPr/>
        </p:nvSpPr>
        <p:spPr>
          <a:xfrm>
            <a:off x="276777" y="1279166"/>
            <a:ext cx="5133423" cy="369332"/>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ng new MyProject --routing</a:t>
            </a:r>
            <a:endParaRPr/>
          </a:p>
        </p:txBody>
      </p:sp>
      <p:sp>
        <p:nvSpPr>
          <p:cNvPr id="561" name="Google Shape;561;p65"/>
          <p:cNvSpPr/>
          <p:nvPr/>
        </p:nvSpPr>
        <p:spPr>
          <a:xfrm>
            <a:off x="276777" y="971550"/>
            <a:ext cx="5133423"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Command (When new a project)</a:t>
            </a:r>
            <a:endParaRPr/>
          </a:p>
        </p:txBody>
      </p:sp>
      <p:sp>
        <p:nvSpPr>
          <p:cNvPr id="562" name="Google Shape;562;p65"/>
          <p:cNvSpPr/>
          <p:nvPr/>
        </p:nvSpPr>
        <p:spPr>
          <a:xfrm>
            <a:off x="295827" y="2048206"/>
            <a:ext cx="6200223" cy="369332"/>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ng generate module NAME_ROUTE --flat --module=app</a:t>
            </a:r>
            <a:endParaRPr/>
          </a:p>
        </p:txBody>
      </p:sp>
      <p:sp>
        <p:nvSpPr>
          <p:cNvPr id="563" name="Google Shape;563;p65"/>
          <p:cNvSpPr/>
          <p:nvPr/>
        </p:nvSpPr>
        <p:spPr>
          <a:xfrm>
            <a:off x="295827" y="1752398"/>
            <a:ext cx="6181173"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Command (After you had a project)</a:t>
            </a:r>
            <a:endParaRPr/>
          </a:p>
        </p:txBody>
      </p:sp>
      <p:sp>
        <p:nvSpPr>
          <p:cNvPr id="564" name="Google Shape;564;p65"/>
          <p:cNvSpPr/>
          <p:nvPr/>
        </p:nvSpPr>
        <p:spPr>
          <a:xfrm>
            <a:off x="283126" y="2878962"/>
            <a:ext cx="7467600" cy="1754326"/>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C586C0"/>
                </a:solidFill>
                <a:latin typeface="Consolas"/>
                <a:ea typeface="Consolas"/>
                <a:cs typeface="Consolas"/>
                <a:sym typeface="Consolas"/>
              </a:rPr>
              <a:t>import</a:t>
            </a:r>
            <a:r>
              <a:rPr lang="en-US" sz="1800">
                <a:solidFill>
                  <a:srgbClr val="D4D4D4"/>
                </a:solidFill>
                <a:latin typeface="Consolas"/>
                <a:ea typeface="Consolas"/>
                <a:cs typeface="Consolas"/>
                <a:sym typeface="Consolas"/>
              </a:rPr>
              <a:t> { </a:t>
            </a:r>
            <a:r>
              <a:rPr lang="en-US" sz="1800">
                <a:solidFill>
                  <a:srgbClr val="9CDCFE"/>
                </a:solidFill>
                <a:latin typeface="Consolas"/>
                <a:ea typeface="Consolas"/>
                <a:cs typeface="Consolas"/>
                <a:sym typeface="Consolas"/>
              </a:rPr>
              <a:t>AppRoutingModule</a:t>
            </a:r>
            <a:r>
              <a:rPr lang="en-US" sz="1800">
                <a:solidFill>
                  <a:srgbClr val="D4D4D4"/>
                </a:solidFill>
                <a:latin typeface="Consolas"/>
                <a:ea typeface="Consolas"/>
                <a:cs typeface="Consolas"/>
                <a:sym typeface="Consolas"/>
              </a:rPr>
              <a:t> } </a:t>
            </a:r>
            <a:r>
              <a:rPr lang="en-US" sz="1800">
                <a:solidFill>
                  <a:srgbClr val="C586C0"/>
                </a:solidFill>
                <a:latin typeface="Consolas"/>
                <a:ea typeface="Consolas"/>
                <a:cs typeface="Consolas"/>
                <a:sym typeface="Consolas"/>
              </a:rPr>
              <a:t>from</a:t>
            </a:r>
            <a:r>
              <a:rPr lang="en-US" sz="1800">
                <a:solidFill>
                  <a:srgbClr val="D4D4D4"/>
                </a:solidFill>
                <a:latin typeface="Consolas"/>
                <a:ea typeface="Consolas"/>
                <a:cs typeface="Consolas"/>
                <a:sym typeface="Consolas"/>
              </a:rPr>
              <a:t> </a:t>
            </a:r>
            <a:r>
              <a:rPr lang="en-US" sz="1800">
                <a:solidFill>
                  <a:srgbClr val="CE9178"/>
                </a:solidFill>
                <a:latin typeface="Consolas"/>
                <a:ea typeface="Consolas"/>
                <a:cs typeface="Consolas"/>
                <a:sym typeface="Consolas"/>
              </a:rPr>
              <a:t>'.//app-routing.module’</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r>
              <a:rPr lang="en-US" sz="1800">
                <a:solidFill>
                  <a:srgbClr val="DCDCAA"/>
                </a:solidFill>
                <a:latin typeface="Consolas"/>
                <a:ea typeface="Consolas"/>
                <a:cs typeface="Consolas"/>
                <a:sym typeface="Consolas"/>
              </a:rPr>
              <a:t>NgModule</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9CDCFE"/>
                </a:solidFill>
                <a:latin typeface="Consolas"/>
                <a:ea typeface="Consolas"/>
                <a:cs typeface="Consolas"/>
                <a:sym typeface="Consolas"/>
              </a:rPr>
              <a:t>imports:</a:t>
            </a:r>
            <a:r>
              <a:rPr lang="en-US" sz="1800">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800" u="none" cap="none" strike="noStrike">
                <a:solidFill>
                  <a:srgbClr val="9CDCFE"/>
                </a:solidFill>
                <a:latin typeface="Consolas"/>
                <a:ea typeface="Consolas"/>
                <a:cs typeface="Consolas"/>
                <a:sym typeface="Consolas"/>
              </a:rPr>
              <a:t>AppRoutingModule</a:t>
            </a:r>
            <a:endParaRPr b="0" i="0" sz="1800" u="none" cap="none" strike="noStrike">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
        <p:nvSpPr>
          <p:cNvPr id="565" name="Google Shape;565;p65"/>
          <p:cNvSpPr/>
          <p:nvPr/>
        </p:nvSpPr>
        <p:spPr>
          <a:xfrm>
            <a:off x="283125" y="2571346"/>
            <a:ext cx="7467601"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app.module.ts</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2"/>
          <p:cNvSpPr txBox="1"/>
          <p:nvPr/>
        </p:nvSpPr>
        <p:spPr>
          <a:xfrm>
            <a:off x="365300" y="89375"/>
            <a:ext cx="45144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4009">
                <a:latin typeface="Calibri"/>
                <a:ea typeface="Calibri"/>
                <a:cs typeface="Calibri"/>
                <a:sym typeface="Calibri"/>
              </a:rPr>
              <a:t>Angular Versioning</a:t>
            </a:r>
            <a:endParaRPr sz="1685"/>
          </a:p>
        </p:txBody>
      </p:sp>
      <p:pic>
        <p:nvPicPr>
          <p:cNvPr id="97" name="Google Shape;97;p12"/>
          <p:cNvPicPr preferRelativeResize="0"/>
          <p:nvPr/>
        </p:nvPicPr>
        <p:blipFill>
          <a:blip r:embed="rId3">
            <a:alphaModFix/>
          </a:blip>
          <a:stretch>
            <a:fillRect/>
          </a:stretch>
        </p:blipFill>
        <p:spPr>
          <a:xfrm>
            <a:off x="1794150" y="910000"/>
            <a:ext cx="5686899" cy="35520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6"/>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Routing</a:t>
            </a:r>
            <a:endParaRPr/>
          </a:p>
        </p:txBody>
      </p:sp>
      <p:sp>
        <p:nvSpPr>
          <p:cNvPr id="571" name="Google Shape;571;p66"/>
          <p:cNvSpPr/>
          <p:nvPr/>
        </p:nvSpPr>
        <p:spPr>
          <a:xfrm>
            <a:off x="223887" y="1129217"/>
            <a:ext cx="4665613" cy="861774"/>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808080"/>
                </a:solidFill>
                <a:latin typeface="Consolas"/>
                <a:ea typeface="Consolas"/>
                <a:cs typeface="Consolas"/>
                <a:sym typeface="Consolas"/>
              </a:rPr>
              <a:t>&lt;</a:t>
            </a:r>
            <a:r>
              <a:rPr lang="en-US" sz="1600">
                <a:solidFill>
                  <a:srgbClr val="569CD6"/>
                </a:solidFill>
                <a:latin typeface="Consolas"/>
                <a:ea typeface="Consolas"/>
                <a:cs typeface="Consolas"/>
                <a:sym typeface="Consolas"/>
              </a:rPr>
              <a:t>button</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routerLink</a:t>
            </a:r>
            <a:r>
              <a:rPr lang="en-US" sz="1600">
                <a:solidFill>
                  <a:srgbClr val="D4D4D4"/>
                </a:solidFill>
                <a:latin typeface="Consolas"/>
                <a:ea typeface="Consolas"/>
                <a:cs typeface="Consolas"/>
                <a:sym typeface="Consolas"/>
              </a:rPr>
              <a:t>=</a:t>
            </a:r>
            <a:r>
              <a:rPr lang="en-US" sz="1600">
                <a:solidFill>
                  <a:srgbClr val="CE9178"/>
                </a:solidFill>
                <a:latin typeface="Consolas"/>
                <a:ea typeface="Consolas"/>
                <a:cs typeface="Consolas"/>
                <a:sym typeface="Consolas"/>
              </a:rPr>
              <a:t>""</a:t>
            </a:r>
            <a:r>
              <a:rPr lang="en-US" sz="1600">
                <a:solidFill>
                  <a:srgbClr val="808080"/>
                </a:solidFill>
                <a:latin typeface="Consolas"/>
                <a:ea typeface="Consolas"/>
                <a:cs typeface="Consolas"/>
                <a:sym typeface="Consolas"/>
              </a:rPr>
              <a:t>&gt;</a:t>
            </a:r>
            <a:r>
              <a:rPr lang="en-US" sz="1600">
                <a:solidFill>
                  <a:srgbClr val="D4D4D4"/>
                </a:solidFill>
                <a:latin typeface="Consolas"/>
                <a:ea typeface="Consolas"/>
                <a:cs typeface="Consolas"/>
                <a:sym typeface="Consolas"/>
              </a:rPr>
              <a:t>Home</a:t>
            </a:r>
            <a:r>
              <a:rPr lang="en-US" sz="1600">
                <a:solidFill>
                  <a:srgbClr val="808080"/>
                </a:solidFill>
                <a:latin typeface="Consolas"/>
                <a:ea typeface="Consolas"/>
                <a:cs typeface="Consolas"/>
                <a:sym typeface="Consolas"/>
              </a:rPr>
              <a:t>&lt;/</a:t>
            </a:r>
            <a:r>
              <a:rPr lang="en-US" sz="1600">
                <a:solidFill>
                  <a:srgbClr val="569CD6"/>
                </a:solidFill>
                <a:latin typeface="Consolas"/>
                <a:ea typeface="Consolas"/>
                <a:cs typeface="Consolas"/>
                <a:sym typeface="Consolas"/>
              </a:rPr>
              <a:t>button</a:t>
            </a:r>
            <a:r>
              <a:rPr lang="en-US" sz="1600">
                <a:solidFill>
                  <a:srgbClr val="808080"/>
                </a:solidFill>
                <a:latin typeface="Consolas"/>
                <a:ea typeface="Consolas"/>
                <a:cs typeface="Consolas"/>
                <a:sym typeface="Consolas"/>
              </a:rPr>
              <a:t>&gt;</a:t>
            </a:r>
            <a:endParaRPr sz="16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600">
                <a:solidFill>
                  <a:srgbClr val="808080"/>
                </a:solidFill>
                <a:latin typeface="Consolas"/>
                <a:ea typeface="Consolas"/>
                <a:cs typeface="Consolas"/>
                <a:sym typeface="Consolas"/>
              </a:rPr>
              <a:t>&lt;</a:t>
            </a:r>
            <a:r>
              <a:rPr lang="en-US" sz="1600">
                <a:solidFill>
                  <a:srgbClr val="569CD6"/>
                </a:solidFill>
                <a:latin typeface="Consolas"/>
                <a:ea typeface="Consolas"/>
                <a:cs typeface="Consolas"/>
                <a:sym typeface="Consolas"/>
              </a:rPr>
              <a:t>button</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routerLink</a:t>
            </a:r>
            <a:r>
              <a:rPr lang="en-US" sz="1600">
                <a:solidFill>
                  <a:srgbClr val="D4D4D4"/>
                </a:solidFill>
                <a:latin typeface="Consolas"/>
                <a:ea typeface="Consolas"/>
                <a:cs typeface="Consolas"/>
                <a:sym typeface="Consolas"/>
              </a:rPr>
              <a:t>=</a:t>
            </a:r>
            <a:r>
              <a:rPr lang="en-US" sz="1600">
                <a:solidFill>
                  <a:srgbClr val="CE9178"/>
                </a:solidFill>
                <a:latin typeface="Consolas"/>
                <a:ea typeface="Consolas"/>
                <a:cs typeface="Consolas"/>
                <a:sym typeface="Consolas"/>
              </a:rPr>
              <a:t>"Mine"</a:t>
            </a:r>
            <a:r>
              <a:rPr lang="en-US" sz="1600">
                <a:solidFill>
                  <a:srgbClr val="808080"/>
                </a:solidFill>
                <a:latin typeface="Consolas"/>
                <a:ea typeface="Consolas"/>
                <a:cs typeface="Consolas"/>
                <a:sym typeface="Consolas"/>
              </a:rPr>
              <a:t>&gt;</a:t>
            </a:r>
            <a:r>
              <a:rPr lang="en-US" sz="1600">
                <a:solidFill>
                  <a:srgbClr val="D4D4D4"/>
                </a:solidFill>
                <a:latin typeface="Consolas"/>
                <a:ea typeface="Consolas"/>
                <a:cs typeface="Consolas"/>
                <a:sym typeface="Consolas"/>
              </a:rPr>
              <a:t>Mine</a:t>
            </a:r>
            <a:r>
              <a:rPr lang="en-US" sz="1600">
                <a:solidFill>
                  <a:srgbClr val="808080"/>
                </a:solidFill>
                <a:latin typeface="Consolas"/>
                <a:ea typeface="Consolas"/>
                <a:cs typeface="Consolas"/>
                <a:sym typeface="Consolas"/>
              </a:rPr>
              <a:t>&lt;/</a:t>
            </a:r>
            <a:r>
              <a:rPr lang="en-US" sz="1600">
                <a:solidFill>
                  <a:srgbClr val="569CD6"/>
                </a:solidFill>
                <a:latin typeface="Consolas"/>
                <a:ea typeface="Consolas"/>
                <a:cs typeface="Consolas"/>
                <a:sym typeface="Consolas"/>
              </a:rPr>
              <a:t>button</a:t>
            </a:r>
            <a:r>
              <a:rPr lang="en-US" sz="16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rPr lang="en-US" sz="1600">
                <a:solidFill>
                  <a:srgbClr val="808080"/>
                </a:solidFill>
                <a:latin typeface="Consolas"/>
                <a:ea typeface="Consolas"/>
                <a:cs typeface="Consolas"/>
                <a:sym typeface="Consolas"/>
              </a:rPr>
              <a:t>&lt;</a:t>
            </a:r>
            <a:r>
              <a:rPr lang="en-US" sz="1600">
                <a:solidFill>
                  <a:srgbClr val="569CD6"/>
                </a:solidFill>
                <a:latin typeface="Consolas"/>
                <a:ea typeface="Consolas"/>
                <a:cs typeface="Consolas"/>
                <a:sym typeface="Consolas"/>
              </a:rPr>
              <a:t>router-outlet</a:t>
            </a:r>
            <a:r>
              <a:rPr lang="en-US" sz="1600">
                <a:solidFill>
                  <a:srgbClr val="808080"/>
                </a:solidFill>
                <a:latin typeface="Consolas"/>
                <a:ea typeface="Consolas"/>
                <a:cs typeface="Consolas"/>
                <a:sym typeface="Consolas"/>
              </a:rPr>
              <a:t>&gt;&lt;/</a:t>
            </a:r>
            <a:r>
              <a:rPr lang="en-US" sz="1600">
                <a:solidFill>
                  <a:srgbClr val="569CD6"/>
                </a:solidFill>
                <a:latin typeface="Consolas"/>
                <a:ea typeface="Consolas"/>
                <a:cs typeface="Consolas"/>
                <a:sym typeface="Consolas"/>
              </a:rPr>
              <a:t>router-outlet</a:t>
            </a:r>
            <a:r>
              <a:rPr lang="en-US"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p:txBody>
      </p:sp>
      <p:sp>
        <p:nvSpPr>
          <p:cNvPr id="572" name="Google Shape;572;p66"/>
          <p:cNvSpPr/>
          <p:nvPr/>
        </p:nvSpPr>
        <p:spPr>
          <a:xfrm>
            <a:off x="223887" y="2350948"/>
            <a:ext cx="7543800" cy="2339102"/>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569CD6"/>
                </a:solidFill>
                <a:latin typeface="Consolas"/>
                <a:ea typeface="Consolas"/>
                <a:cs typeface="Consolas"/>
                <a:sym typeface="Consolas"/>
              </a:rPr>
              <a:t>const</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routes</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Routes</a:t>
            </a:r>
            <a:r>
              <a:rPr lang="en-US" sz="1600">
                <a:solidFill>
                  <a:srgbClr val="D4D4D4"/>
                </a:solidFill>
                <a:latin typeface="Consolas"/>
                <a:ea typeface="Consolas"/>
                <a:cs typeface="Consolas"/>
                <a:sym typeface="Consolas"/>
              </a:rPr>
              <a:t> = [</a:t>
            </a:r>
            <a:endParaRPr/>
          </a:p>
          <a:p>
            <a:pPr indent="0" lvl="1" marL="457200" marR="0" rtl="0" algn="l">
              <a:spcBef>
                <a:spcPts val="0"/>
              </a:spcBef>
              <a:spcAft>
                <a:spcPts val="0"/>
              </a:spcAft>
              <a:buNone/>
            </a:pP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9CDCFE"/>
                </a:solidFill>
                <a:latin typeface="Consolas"/>
                <a:ea typeface="Consolas"/>
                <a:cs typeface="Consolas"/>
                <a:sym typeface="Consolas"/>
              </a:rPr>
              <a:t>path:</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CE9178"/>
                </a:solidFill>
                <a:latin typeface="Consolas"/>
                <a:ea typeface="Consolas"/>
                <a:cs typeface="Consolas"/>
                <a:sym typeface="Consolas"/>
              </a:rPr>
              <a:t>''</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9CDCFE"/>
                </a:solidFill>
                <a:latin typeface="Consolas"/>
                <a:ea typeface="Consolas"/>
                <a:cs typeface="Consolas"/>
                <a:sym typeface="Consolas"/>
              </a:rPr>
              <a:t>redirectTo:</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CE9178"/>
                </a:solidFill>
                <a:latin typeface="Consolas"/>
                <a:ea typeface="Consolas"/>
                <a:cs typeface="Consolas"/>
                <a:sym typeface="Consolas"/>
              </a:rPr>
              <a:t>''</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9CDCFE"/>
                </a:solidFill>
                <a:latin typeface="Consolas"/>
                <a:ea typeface="Consolas"/>
                <a:cs typeface="Consolas"/>
                <a:sym typeface="Consolas"/>
              </a:rPr>
              <a:t>pathMatch:</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CE9178"/>
                </a:solidFill>
                <a:latin typeface="Consolas"/>
                <a:ea typeface="Consolas"/>
                <a:cs typeface="Consolas"/>
                <a:sym typeface="Consolas"/>
              </a:rPr>
              <a:t>'full'</a:t>
            </a:r>
            <a:r>
              <a:rPr b="0" i="0" lang="en-US" sz="1600" u="none" cap="none" strike="noStrike">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9CDCFE"/>
                </a:solidFill>
                <a:latin typeface="Consolas"/>
                <a:ea typeface="Consolas"/>
                <a:cs typeface="Consolas"/>
                <a:sym typeface="Consolas"/>
              </a:rPr>
              <a:t>path:</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CE9178"/>
                </a:solidFill>
                <a:latin typeface="Consolas"/>
                <a:ea typeface="Consolas"/>
                <a:cs typeface="Consolas"/>
                <a:sym typeface="Consolas"/>
              </a:rPr>
              <a:t>'Mine'</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9CDCFE"/>
                </a:solidFill>
                <a:latin typeface="Consolas"/>
                <a:ea typeface="Consolas"/>
                <a:cs typeface="Consolas"/>
                <a:sym typeface="Consolas"/>
              </a:rPr>
              <a:t>component:</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9CDCFE"/>
                </a:solidFill>
                <a:latin typeface="Consolas"/>
                <a:ea typeface="Consolas"/>
                <a:cs typeface="Consolas"/>
                <a:sym typeface="Consolas"/>
              </a:rPr>
              <a:t>MyComponentComponent</a:t>
            </a:r>
            <a:r>
              <a:rPr b="0" i="0" lang="en-US" sz="1600" u="none" cap="none" strike="noStrike">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NgModule</a:t>
            </a:r>
            <a:r>
              <a:rPr lang="en-US" sz="1600">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rPr b="0" i="0" lang="en-US" sz="1600" u="none" cap="none" strike="noStrike">
                <a:solidFill>
                  <a:srgbClr val="9CDCFE"/>
                </a:solidFill>
                <a:latin typeface="Consolas"/>
                <a:ea typeface="Consolas"/>
                <a:cs typeface="Consolas"/>
                <a:sym typeface="Consolas"/>
              </a:rPr>
              <a:t>imports:</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9CDCFE"/>
                </a:solidFill>
                <a:latin typeface="Consolas"/>
                <a:ea typeface="Consolas"/>
                <a:cs typeface="Consolas"/>
                <a:sym typeface="Consolas"/>
              </a:rPr>
              <a:t>RouterModule</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DCDCAA"/>
                </a:solidFill>
                <a:latin typeface="Consolas"/>
                <a:ea typeface="Consolas"/>
                <a:cs typeface="Consolas"/>
                <a:sym typeface="Consolas"/>
              </a:rPr>
              <a:t>forRoot</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9CDCFE"/>
                </a:solidFill>
                <a:latin typeface="Consolas"/>
                <a:ea typeface="Consolas"/>
                <a:cs typeface="Consolas"/>
                <a:sym typeface="Consolas"/>
              </a:rPr>
              <a:t>routes</a:t>
            </a:r>
            <a:r>
              <a:rPr b="0" i="0" lang="en-US" sz="1600" u="none" cap="none" strike="noStrike">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rPr b="0" i="0" lang="en-US" sz="1600" u="none" cap="none" strike="noStrike">
                <a:solidFill>
                  <a:srgbClr val="9CDCFE"/>
                </a:solidFill>
                <a:latin typeface="Consolas"/>
                <a:ea typeface="Consolas"/>
                <a:cs typeface="Consolas"/>
                <a:sym typeface="Consolas"/>
              </a:rPr>
              <a:t>exports:</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9CDCFE"/>
                </a:solidFill>
                <a:latin typeface="Consolas"/>
                <a:ea typeface="Consolas"/>
                <a:cs typeface="Consolas"/>
                <a:sym typeface="Consolas"/>
              </a:rPr>
              <a:t>RouterModule</a:t>
            </a:r>
            <a:r>
              <a:rPr b="0" i="0" lang="en-US" sz="1600" u="none" cap="none" strike="noStrike">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C586C0"/>
                </a:solidFill>
                <a:latin typeface="Consolas"/>
                <a:ea typeface="Consolas"/>
                <a:cs typeface="Consolas"/>
                <a:sym typeface="Consolas"/>
              </a:rPr>
              <a:t>export</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class</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AppRoutingModule</a:t>
            </a:r>
            <a:r>
              <a:rPr lang="en-US" sz="1600">
                <a:solidFill>
                  <a:srgbClr val="D4D4D4"/>
                </a:solidFill>
                <a:latin typeface="Consolas"/>
                <a:ea typeface="Consolas"/>
                <a:cs typeface="Consolas"/>
                <a:sym typeface="Consolas"/>
              </a:rPr>
              <a:t> { }</a:t>
            </a:r>
            <a:endParaRPr b="0" sz="1600">
              <a:solidFill>
                <a:srgbClr val="D4D4D4"/>
              </a:solidFill>
              <a:latin typeface="Consolas"/>
              <a:ea typeface="Consolas"/>
              <a:cs typeface="Consolas"/>
              <a:sym typeface="Consolas"/>
            </a:endParaRPr>
          </a:p>
        </p:txBody>
      </p:sp>
      <p:sp>
        <p:nvSpPr>
          <p:cNvPr id="573" name="Google Shape;573;p66"/>
          <p:cNvSpPr/>
          <p:nvPr/>
        </p:nvSpPr>
        <p:spPr>
          <a:xfrm>
            <a:off x="236587" y="821601"/>
            <a:ext cx="4652913"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Template.html</a:t>
            </a:r>
            <a:endParaRPr/>
          </a:p>
        </p:txBody>
      </p:sp>
      <p:sp>
        <p:nvSpPr>
          <p:cNvPr id="574" name="Google Shape;574;p66"/>
          <p:cNvSpPr/>
          <p:nvPr/>
        </p:nvSpPr>
        <p:spPr>
          <a:xfrm>
            <a:off x="223887" y="2043332"/>
            <a:ext cx="75438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app-routing.module.ts</a:t>
            </a:r>
            <a:endParaRPr sz="1800">
              <a:solidFill>
                <a:schemeClr val="lt1"/>
              </a:solidFill>
              <a:latin typeface="Calibri"/>
              <a:ea typeface="Calibri"/>
              <a:cs typeface="Calibri"/>
              <a:sym typeface="Calibri"/>
            </a:endParaRPr>
          </a:p>
        </p:txBody>
      </p:sp>
      <p:cxnSp>
        <p:nvCxnSpPr>
          <p:cNvPr id="575" name="Google Shape;575;p66"/>
          <p:cNvCxnSpPr>
            <a:stCxn id="576" idx="2"/>
            <a:endCxn id="577" idx="0"/>
          </p:cNvCxnSpPr>
          <p:nvPr/>
        </p:nvCxnSpPr>
        <p:spPr>
          <a:xfrm flipH="1">
            <a:off x="1983300" y="1681264"/>
            <a:ext cx="798000" cy="1223700"/>
          </a:xfrm>
          <a:prstGeom prst="straightConnector1">
            <a:avLst/>
          </a:prstGeom>
          <a:noFill/>
          <a:ln cap="flat" cmpd="sng" w="19050">
            <a:solidFill>
              <a:srgbClr val="FF0000"/>
            </a:solidFill>
            <a:prstDash val="solid"/>
            <a:round/>
            <a:headEnd len="sm" w="sm" type="none"/>
            <a:tailEnd len="sm" w="sm" type="none"/>
          </a:ln>
        </p:spPr>
      </p:cxnSp>
      <p:sp>
        <p:nvSpPr>
          <p:cNvPr id="576" name="Google Shape;576;p66"/>
          <p:cNvSpPr/>
          <p:nvPr/>
        </p:nvSpPr>
        <p:spPr>
          <a:xfrm>
            <a:off x="2438400" y="1412067"/>
            <a:ext cx="685800" cy="26919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7" name="Google Shape;577;p66"/>
          <p:cNvSpPr/>
          <p:nvPr/>
        </p:nvSpPr>
        <p:spPr>
          <a:xfrm>
            <a:off x="1680393" y="2905106"/>
            <a:ext cx="605607" cy="26919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7"/>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Route Guards</a:t>
            </a:r>
            <a:endParaRPr/>
          </a:p>
        </p:txBody>
      </p:sp>
      <p:sp>
        <p:nvSpPr>
          <p:cNvPr id="583" name="Google Shape;583;p67"/>
          <p:cNvSpPr/>
          <p:nvPr/>
        </p:nvSpPr>
        <p:spPr>
          <a:xfrm>
            <a:off x="103951" y="1279166"/>
            <a:ext cx="3550074" cy="369332"/>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ng generate guard service/LoggedIn</a:t>
            </a:r>
            <a:endParaRPr sz="1800">
              <a:solidFill>
                <a:schemeClr val="lt1"/>
              </a:solidFill>
              <a:latin typeface="Calibri"/>
              <a:ea typeface="Calibri"/>
              <a:cs typeface="Calibri"/>
              <a:sym typeface="Calibri"/>
            </a:endParaRPr>
          </a:p>
        </p:txBody>
      </p:sp>
      <p:sp>
        <p:nvSpPr>
          <p:cNvPr id="584" name="Google Shape;584;p67"/>
          <p:cNvSpPr/>
          <p:nvPr/>
        </p:nvSpPr>
        <p:spPr>
          <a:xfrm>
            <a:off x="103952" y="971550"/>
            <a:ext cx="3550074"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Command</a:t>
            </a:r>
            <a:endParaRPr/>
          </a:p>
        </p:txBody>
      </p:sp>
      <p:sp>
        <p:nvSpPr>
          <p:cNvPr id="585" name="Google Shape;585;p67"/>
          <p:cNvSpPr/>
          <p:nvPr/>
        </p:nvSpPr>
        <p:spPr>
          <a:xfrm>
            <a:off x="103951" y="2114185"/>
            <a:ext cx="7696200" cy="92333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C586C0"/>
                </a:solidFill>
                <a:latin typeface="Consolas"/>
                <a:ea typeface="Consolas"/>
                <a:cs typeface="Consolas"/>
                <a:sym typeface="Consolas"/>
              </a:rPr>
              <a:t>import</a:t>
            </a:r>
            <a:r>
              <a:rPr lang="en-US" sz="1800">
                <a:solidFill>
                  <a:srgbClr val="D4D4D4"/>
                </a:solidFill>
                <a:latin typeface="Consolas"/>
                <a:ea typeface="Consolas"/>
                <a:cs typeface="Consolas"/>
                <a:sym typeface="Consolas"/>
              </a:rPr>
              <a:t> { </a:t>
            </a:r>
            <a:r>
              <a:rPr lang="en-US" sz="1800">
                <a:solidFill>
                  <a:srgbClr val="9CDCFE"/>
                </a:solidFill>
                <a:latin typeface="Consolas"/>
                <a:ea typeface="Consolas"/>
                <a:cs typeface="Consolas"/>
                <a:sym typeface="Consolas"/>
              </a:rPr>
              <a:t>LoggedInGuard</a:t>
            </a:r>
            <a:r>
              <a:rPr lang="en-US" sz="1800">
                <a:solidFill>
                  <a:srgbClr val="D4D4D4"/>
                </a:solidFill>
                <a:latin typeface="Consolas"/>
                <a:ea typeface="Consolas"/>
                <a:cs typeface="Consolas"/>
                <a:sym typeface="Consolas"/>
              </a:rPr>
              <a:t> } </a:t>
            </a:r>
            <a:r>
              <a:rPr lang="en-US" sz="1800">
                <a:solidFill>
                  <a:srgbClr val="C586C0"/>
                </a:solidFill>
                <a:latin typeface="Consolas"/>
                <a:ea typeface="Consolas"/>
                <a:cs typeface="Consolas"/>
                <a:sym typeface="Consolas"/>
              </a:rPr>
              <a:t>from</a:t>
            </a:r>
            <a:r>
              <a:rPr lang="en-US" sz="1800">
                <a:solidFill>
                  <a:srgbClr val="D4D4D4"/>
                </a:solidFill>
                <a:latin typeface="Consolas"/>
                <a:ea typeface="Consolas"/>
                <a:cs typeface="Consolas"/>
                <a:sym typeface="Consolas"/>
              </a:rPr>
              <a:t> </a:t>
            </a:r>
            <a:r>
              <a:rPr lang="en-US" sz="1800">
                <a:solidFill>
                  <a:srgbClr val="CE9178"/>
                </a:solidFill>
                <a:latin typeface="Consolas"/>
                <a:ea typeface="Consolas"/>
                <a:cs typeface="Consolas"/>
                <a:sym typeface="Consolas"/>
              </a:rPr>
              <a:t>'./service/logged-in.guard'</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r>
              <a:rPr lang="en-US" sz="1800">
                <a:solidFill>
                  <a:srgbClr val="DCDCAA"/>
                </a:solidFill>
                <a:latin typeface="Consolas"/>
                <a:ea typeface="Consolas"/>
                <a:cs typeface="Consolas"/>
                <a:sym typeface="Consolas"/>
              </a:rPr>
              <a:t>NgModule</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9CDCFE"/>
                </a:solidFill>
                <a:latin typeface="Consolas"/>
                <a:ea typeface="Consolas"/>
                <a:cs typeface="Consolas"/>
                <a:sym typeface="Consolas"/>
              </a:rPr>
              <a:t>	providers:</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LoggedInGuard</a:t>
            </a: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
        <p:nvSpPr>
          <p:cNvPr id="586" name="Google Shape;586;p67"/>
          <p:cNvSpPr/>
          <p:nvPr/>
        </p:nvSpPr>
        <p:spPr>
          <a:xfrm>
            <a:off x="103951" y="1802306"/>
            <a:ext cx="76962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app.module.ts</a:t>
            </a:r>
            <a:endParaRPr sz="1800">
              <a:solidFill>
                <a:schemeClr val="lt1"/>
              </a:solidFill>
              <a:latin typeface="Calibri"/>
              <a:ea typeface="Calibri"/>
              <a:cs typeface="Calibri"/>
              <a:sym typeface="Calibri"/>
            </a:endParaRPr>
          </a:p>
        </p:txBody>
      </p:sp>
      <p:sp>
        <p:nvSpPr>
          <p:cNvPr id="587" name="Google Shape;587;p67"/>
          <p:cNvSpPr/>
          <p:nvPr/>
        </p:nvSpPr>
        <p:spPr>
          <a:xfrm>
            <a:off x="103951" y="3562350"/>
            <a:ext cx="8824473" cy="861774"/>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569CD6"/>
                </a:solidFill>
                <a:latin typeface="Consolas"/>
                <a:ea typeface="Consolas"/>
                <a:cs typeface="Consolas"/>
                <a:sym typeface="Consolas"/>
              </a:rPr>
              <a:t>const</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routes</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Routes</a:t>
            </a:r>
            <a:r>
              <a:rPr lang="en-US" sz="1600">
                <a:solidFill>
                  <a:srgbClr val="D4D4D4"/>
                </a:solidFill>
                <a:latin typeface="Consolas"/>
                <a:ea typeface="Consolas"/>
                <a:cs typeface="Consolas"/>
                <a:sym typeface="Consolas"/>
              </a:rPr>
              <a:t> = [</a:t>
            </a:r>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path:</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'PostJob'</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component:</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JobpostComponent</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canActivate:</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LoggedInGuard</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a:t>
            </a:r>
            <a:endParaRPr b="0" sz="1600">
              <a:solidFill>
                <a:srgbClr val="D4D4D4"/>
              </a:solidFill>
              <a:latin typeface="Consolas"/>
              <a:ea typeface="Consolas"/>
              <a:cs typeface="Consolas"/>
              <a:sym typeface="Consolas"/>
            </a:endParaRPr>
          </a:p>
        </p:txBody>
      </p:sp>
      <p:sp>
        <p:nvSpPr>
          <p:cNvPr id="588" name="Google Shape;588;p67"/>
          <p:cNvSpPr/>
          <p:nvPr/>
        </p:nvSpPr>
        <p:spPr>
          <a:xfrm>
            <a:off x="103950" y="3267748"/>
            <a:ext cx="8824473"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app-route.module.ts</a:t>
            </a:r>
            <a:endParaRPr sz="1800">
              <a:solidFill>
                <a:schemeClr val="lt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8"/>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Route Guards</a:t>
            </a:r>
            <a:endParaRPr/>
          </a:p>
        </p:txBody>
      </p:sp>
      <p:sp>
        <p:nvSpPr>
          <p:cNvPr id="594" name="Google Shape;594;p68"/>
          <p:cNvSpPr/>
          <p:nvPr/>
        </p:nvSpPr>
        <p:spPr>
          <a:xfrm>
            <a:off x="103951" y="1279166"/>
            <a:ext cx="8763000" cy="2031325"/>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C586C0"/>
                </a:solidFill>
                <a:latin typeface="Consolas"/>
                <a:ea typeface="Consolas"/>
                <a:cs typeface="Consolas"/>
                <a:sym typeface="Consolas"/>
              </a:rPr>
              <a:t>export</a:t>
            </a:r>
            <a:r>
              <a:rPr lang="en-US" sz="1800">
                <a:solidFill>
                  <a:srgbClr val="D4D4D4"/>
                </a:solidFill>
                <a:latin typeface="Consolas"/>
                <a:ea typeface="Consolas"/>
                <a:cs typeface="Consolas"/>
                <a:sym typeface="Consolas"/>
              </a:rPr>
              <a:t> </a:t>
            </a:r>
            <a:r>
              <a:rPr lang="en-US" sz="1800">
                <a:solidFill>
                  <a:srgbClr val="569CD6"/>
                </a:solidFill>
                <a:latin typeface="Consolas"/>
                <a:ea typeface="Consolas"/>
                <a:cs typeface="Consolas"/>
                <a:sym typeface="Consolas"/>
              </a:rPr>
              <a:t>class</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LoggedInGuard</a:t>
            </a:r>
            <a:r>
              <a:rPr lang="en-US" sz="1800">
                <a:solidFill>
                  <a:srgbClr val="D4D4D4"/>
                </a:solidFill>
                <a:latin typeface="Consolas"/>
                <a:ea typeface="Consolas"/>
                <a:cs typeface="Consolas"/>
                <a:sym typeface="Consolas"/>
              </a:rPr>
              <a:t> </a:t>
            </a:r>
            <a:r>
              <a:rPr lang="en-US" sz="1800">
                <a:solidFill>
                  <a:srgbClr val="569CD6"/>
                </a:solidFill>
                <a:latin typeface="Consolas"/>
                <a:ea typeface="Consolas"/>
                <a:cs typeface="Consolas"/>
                <a:sym typeface="Consolas"/>
              </a:rPr>
              <a:t>implements</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CanActivate</a:t>
            </a:r>
            <a:r>
              <a:rPr lang="en-US" sz="18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800">
                <a:solidFill>
                  <a:srgbClr val="DCDCAA"/>
                </a:solidFill>
                <a:latin typeface="Consolas"/>
                <a:ea typeface="Consolas"/>
                <a:cs typeface="Consolas"/>
                <a:sym typeface="Consolas"/>
              </a:rPr>
              <a:t>canActivate</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9CDCFE"/>
                </a:solidFill>
                <a:latin typeface="Consolas"/>
                <a:ea typeface="Consolas"/>
                <a:cs typeface="Consolas"/>
                <a:sym typeface="Consolas"/>
              </a:rPr>
              <a:t>next</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ActivatedRouteSnapshot</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9CDCFE"/>
                </a:solidFill>
                <a:latin typeface="Consolas"/>
                <a:ea typeface="Consolas"/>
                <a:cs typeface="Consolas"/>
                <a:sym typeface="Consolas"/>
              </a:rPr>
              <a:t>state</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RouterStateSnapshot</a:t>
            </a:r>
            <a:r>
              <a:rPr lang="en-US" sz="1800">
                <a:solidFill>
                  <a:srgbClr val="D4D4D4"/>
                </a:solidFill>
                <a:latin typeface="Consolas"/>
                <a:ea typeface="Consolas"/>
                <a:cs typeface="Consolas"/>
                <a:sym typeface="Consolas"/>
              </a:rPr>
              <a:t>): </a:t>
            </a:r>
            <a:r>
              <a:rPr lang="en-US" sz="1400">
                <a:solidFill>
                  <a:srgbClr val="4EC9B0"/>
                </a:solidFill>
                <a:latin typeface="Consolas"/>
                <a:ea typeface="Consolas"/>
                <a:cs typeface="Consolas"/>
                <a:sym typeface="Consolas"/>
              </a:rPr>
              <a:t>Observable</a:t>
            </a:r>
            <a:r>
              <a:rPr lang="en-US" sz="1400">
                <a:solidFill>
                  <a:srgbClr val="D4D4D4"/>
                </a:solidFill>
                <a:latin typeface="Consolas"/>
                <a:ea typeface="Consolas"/>
                <a:cs typeface="Consolas"/>
                <a:sym typeface="Consolas"/>
              </a:rPr>
              <a:t>&lt;</a:t>
            </a:r>
            <a:r>
              <a:rPr lang="en-US" sz="1400">
                <a:solidFill>
                  <a:srgbClr val="4EC9B0"/>
                </a:solidFill>
                <a:latin typeface="Consolas"/>
                <a:ea typeface="Consolas"/>
                <a:cs typeface="Consolas"/>
                <a:sym typeface="Consolas"/>
              </a:rPr>
              <a:t>boolean</a:t>
            </a:r>
            <a:r>
              <a:rPr lang="en-US" sz="1400">
                <a:solidFill>
                  <a:srgbClr val="D4D4D4"/>
                </a:solidFill>
                <a:latin typeface="Consolas"/>
                <a:ea typeface="Consolas"/>
                <a:cs typeface="Consolas"/>
                <a:sym typeface="Consolas"/>
              </a:rPr>
              <a:t>&gt; | </a:t>
            </a:r>
            <a:r>
              <a:rPr lang="en-US" sz="1400">
                <a:solidFill>
                  <a:srgbClr val="4EC9B0"/>
                </a:solidFill>
                <a:latin typeface="Consolas"/>
                <a:ea typeface="Consolas"/>
                <a:cs typeface="Consolas"/>
                <a:sym typeface="Consolas"/>
              </a:rPr>
              <a:t>Promise</a:t>
            </a:r>
            <a:r>
              <a:rPr lang="en-US" sz="1400">
                <a:solidFill>
                  <a:srgbClr val="D4D4D4"/>
                </a:solidFill>
                <a:latin typeface="Consolas"/>
                <a:ea typeface="Consolas"/>
                <a:cs typeface="Consolas"/>
                <a:sym typeface="Consolas"/>
              </a:rPr>
              <a:t>&lt;</a:t>
            </a:r>
            <a:r>
              <a:rPr lang="en-US" sz="1400">
                <a:solidFill>
                  <a:srgbClr val="4EC9B0"/>
                </a:solidFill>
                <a:latin typeface="Consolas"/>
                <a:ea typeface="Consolas"/>
                <a:cs typeface="Consolas"/>
                <a:sym typeface="Consolas"/>
              </a:rPr>
              <a:t>boolean</a:t>
            </a:r>
            <a:r>
              <a:rPr lang="en-US" sz="1400">
                <a:solidFill>
                  <a:srgbClr val="D4D4D4"/>
                </a:solidFill>
                <a:latin typeface="Consolas"/>
                <a:ea typeface="Consolas"/>
                <a:cs typeface="Consolas"/>
                <a:sym typeface="Consolas"/>
              </a:rPr>
              <a:t>&gt; | </a:t>
            </a:r>
            <a:r>
              <a:rPr lang="en-US" sz="1400">
                <a:solidFill>
                  <a:srgbClr val="4EC9B0"/>
                </a:solidFill>
                <a:latin typeface="Consolas"/>
                <a:ea typeface="Consolas"/>
                <a:cs typeface="Consolas"/>
                <a:sym typeface="Consolas"/>
              </a:rPr>
              <a:t>boolean</a:t>
            </a:r>
            <a:r>
              <a:rPr lang="en-US" sz="18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800">
                <a:solidFill>
                  <a:srgbClr val="C586C0"/>
                </a:solidFill>
                <a:latin typeface="Consolas"/>
                <a:ea typeface="Consolas"/>
                <a:cs typeface="Consolas"/>
                <a:sym typeface="Consolas"/>
              </a:rPr>
              <a:t>	return</a:t>
            </a:r>
            <a:r>
              <a:rPr lang="en-US" sz="1800">
                <a:solidFill>
                  <a:srgbClr val="D4D4D4"/>
                </a:solidFill>
                <a:latin typeface="Consolas"/>
                <a:ea typeface="Consolas"/>
                <a:cs typeface="Consolas"/>
                <a:sym typeface="Consolas"/>
              </a:rPr>
              <a:t> </a:t>
            </a:r>
            <a:r>
              <a:rPr lang="en-US" sz="1800">
                <a:solidFill>
                  <a:srgbClr val="569CD6"/>
                </a:solidFill>
                <a:latin typeface="Consolas"/>
                <a:ea typeface="Consolas"/>
                <a:cs typeface="Consolas"/>
                <a:sym typeface="Consolas"/>
              </a:rPr>
              <a:t>true</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
        <p:nvSpPr>
          <p:cNvPr id="595" name="Google Shape;595;p68"/>
          <p:cNvSpPr/>
          <p:nvPr/>
        </p:nvSpPr>
        <p:spPr>
          <a:xfrm>
            <a:off x="103952" y="971550"/>
            <a:ext cx="87630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logged-in.guard.ts</a:t>
            </a:r>
            <a:endParaRPr sz="1800">
              <a:solidFill>
                <a:schemeClr val="lt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9"/>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Directives</a:t>
            </a:r>
            <a:endParaRPr/>
          </a:p>
        </p:txBody>
      </p:sp>
      <p:sp>
        <p:nvSpPr>
          <p:cNvPr id="601" name="Google Shape;601;p69"/>
          <p:cNvSpPr txBox="1"/>
          <p:nvPr>
            <p:ph idx="1" type="body"/>
          </p:nvPr>
        </p:nvSpPr>
        <p:spPr>
          <a:xfrm>
            <a:off x="76200" y="742950"/>
            <a:ext cx="8839200" cy="392787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Components: </a:t>
            </a:r>
            <a:endParaRPr/>
          </a:p>
          <a:p>
            <a:pPr indent="-285750" lvl="1" marL="742950" rtl="0" algn="l">
              <a:spcBef>
                <a:spcPts val="560"/>
              </a:spcBef>
              <a:spcAft>
                <a:spcPts val="0"/>
              </a:spcAft>
              <a:buClr>
                <a:schemeClr val="dk1"/>
              </a:buClr>
              <a:buSzPts val="2800"/>
              <a:buChar char="–"/>
            </a:pPr>
            <a:r>
              <a:rPr lang="en-US"/>
              <a:t>directives with a template.</a:t>
            </a:r>
            <a:endParaRPr/>
          </a:p>
          <a:p>
            <a:pPr indent="-342900" lvl="0" marL="342900" rtl="0" algn="l">
              <a:spcBef>
                <a:spcPts val="640"/>
              </a:spcBef>
              <a:spcAft>
                <a:spcPts val="0"/>
              </a:spcAft>
              <a:buClr>
                <a:schemeClr val="dk1"/>
              </a:buClr>
              <a:buSzPts val="3200"/>
              <a:buChar char="•"/>
            </a:pPr>
            <a:r>
              <a:rPr lang="en-US"/>
              <a:t>Attribute directives: </a:t>
            </a:r>
            <a:endParaRPr/>
          </a:p>
          <a:p>
            <a:pPr indent="-285750" lvl="1" marL="742950" rtl="0" algn="l">
              <a:spcBef>
                <a:spcPts val="560"/>
              </a:spcBef>
              <a:spcAft>
                <a:spcPts val="0"/>
              </a:spcAft>
              <a:buClr>
                <a:schemeClr val="dk1"/>
              </a:buClr>
              <a:buSzPts val="2800"/>
              <a:buChar char="–"/>
            </a:pPr>
            <a:r>
              <a:rPr lang="en-US"/>
              <a:t>change the appearance or behavior of an element, component, or another directive.</a:t>
            </a:r>
            <a:endParaRPr/>
          </a:p>
          <a:p>
            <a:pPr indent="-342900" lvl="0" marL="342900" rtl="0" algn="l">
              <a:spcBef>
                <a:spcPts val="640"/>
              </a:spcBef>
              <a:spcAft>
                <a:spcPts val="0"/>
              </a:spcAft>
              <a:buClr>
                <a:schemeClr val="dk1"/>
              </a:buClr>
              <a:buSzPts val="3200"/>
              <a:buChar char="•"/>
            </a:pPr>
            <a:r>
              <a:rPr lang="en-US"/>
              <a:t>Structural directives: </a:t>
            </a:r>
            <a:endParaRPr/>
          </a:p>
          <a:p>
            <a:pPr indent="-285750" lvl="1" marL="742950" rtl="0" algn="l">
              <a:spcBef>
                <a:spcPts val="560"/>
              </a:spcBef>
              <a:spcAft>
                <a:spcPts val="0"/>
              </a:spcAft>
              <a:buClr>
                <a:schemeClr val="dk1"/>
              </a:buClr>
              <a:buSzPts val="2800"/>
              <a:buChar char="–"/>
            </a:pPr>
            <a:r>
              <a:rPr lang="en-US"/>
              <a:t>change the DOM layout by adding and removing DOM elements.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70"/>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Attribute directives</a:t>
            </a:r>
            <a:endParaRPr/>
          </a:p>
        </p:txBody>
      </p:sp>
      <p:sp>
        <p:nvSpPr>
          <p:cNvPr id="607" name="Google Shape;607;p70"/>
          <p:cNvSpPr/>
          <p:nvPr/>
        </p:nvSpPr>
        <p:spPr>
          <a:xfrm>
            <a:off x="228600" y="1200150"/>
            <a:ext cx="7010400" cy="1754326"/>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div</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hidden</a:t>
            </a:r>
            <a:r>
              <a:rPr lang="en-US" sz="1800">
                <a:solidFill>
                  <a:srgbClr val="D4D4D4"/>
                </a:solidFill>
                <a:latin typeface="Consolas"/>
                <a:ea typeface="Consolas"/>
                <a:cs typeface="Consolas"/>
                <a:sym typeface="Consolas"/>
              </a:rPr>
              <a:t>]=</a:t>
            </a:r>
            <a:r>
              <a:rPr lang="en-US" sz="1800">
                <a:solidFill>
                  <a:srgbClr val="CE9178"/>
                </a:solidFill>
                <a:latin typeface="Consolas"/>
                <a:ea typeface="Consolas"/>
                <a:cs typeface="Consolas"/>
                <a:sym typeface="Consolas"/>
              </a:rPr>
              <a:t>"!conditionExp"</a:t>
            </a:r>
            <a:r>
              <a:rPr lang="en-US" sz="1800">
                <a:solidFill>
                  <a:srgbClr val="808080"/>
                </a:solidFill>
                <a:latin typeface="Consolas"/>
                <a:ea typeface="Consolas"/>
                <a:cs typeface="Consolas"/>
                <a:sym typeface="Consolas"/>
              </a:rPr>
              <a:t>&gt;</a:t>
            </a:r>
            <a:r>
              <a:rPr lang="en-US" sz="1800">
                <a:solidFill>
                  <a:srgbClr val="D4D4D4"/>
                </a:solidFill>
                <a:latin typeface="Consolas"/>
                <a:ea typeface="Consolas"/>
                <a:cs typeface="Consolas"/>
                <a:sym typeface="Consolas"/>
              </a:rPr>
              <a:t>NotHidden</a:t>
            </a: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div</a:t>
            </a:r>
            <a:r>
              <a:rPr lang="en-US" sz="1800">
                <a:solidFill>
                  <a:srgbClr val="808080"/>
                </a:solidFill>
                <a:latin typeface="Consolas"/>
                <a:ea typeface="Consolas"/>
                <a:cs typeface="Consolas"/>
                <a:sym typeface="Consolas"/>
              </a:rPr>
              <a:t>&gt;</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div</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ngClass</a:t>
            </a:r>
            <a:r>
              <a:rPr lang="en-US" sz="1800">
                <a:solidFill>
                  <a:srgbClr val="D4D4D4"/>
                </a:solidFill>
                <a:latin typeface="Consolas"/>
                <a:ea typeface="Consolas"/>
                <a:cs typeface="Consolas"/>
                <a:sym typeface="Consolas"/>
              </a:rPr>
              <a:t>]=</a:t>
            </a:r>
            <a:r>
              <a:rPr lang="en-US" sz="1800">
                <a:solidFill>
                  <a:srgbClr val="CE9178"/>
                </a:solidFill>
                <a:latin typeface="Consolas"/>
                <a:ea typeface="Consolas"/>
                <a:cs typeface="Consolas"/>
                <a:sym typeface="Consolas"/>
              </a:rPr>
              <a:t>"{'yellow': conditionExp}"</a:t>
            </a:r>
            <a:r>
              <a:rPr lang="en-US" sz="1800">
                <a:solidFill>
                  <a:srgbClr val="808080"/>
                </a:solidFill>
                <a:latin typeface="Consolas"/>
                <a:ea typeface="Consolas"/>
                <a:cs typeface="Consolas"/>
                <a:sym typeface="Consolas"/>
              </a:rPr>
              <a:t>&gt;</a:t>
            </a:r>
            <a:r>
              <a:rPr lang="en-US" sz="1800">
                <a:solidFill>
                  <a:srgbClr val="D4D4D4"/>
                </a:solidFill>
                <a:latin typeface="Consolas"/>
                <a:ea typeface="Consolas"/>
                <a:cs typeface="Consolas"/>
                <a:sym typeface="Consolas"/>
              </a:rPr>
              <a:t>Yellow</a:t>
            </a: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div</a:t>
            </a:r>
            <a:r>
              <a:rPr lang="en-US" sz="1800">
                <a:solidFill>
                  <a:srgbClr val="808080"/>
                </a:solidFill>
                <a:latin typeface="Consolas"/>
                <a:ea typeface="Consolas"/>
                <a:cs typeface="Consolas"/>
                <a:sym typeface="Consolas"/>
              </a:rPr>
              <a:t>&gt;</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div</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style</a:t>
            </a:r>
            <a:r>
              <a:rPr lang="en-US" sz="1800">
                <a:solidFill>
                  <a:srgbClr val="D4D4D4"/>
                </a:solidFill>
                <a:latin typeface="Consolas"/>
                <a:ea typeface="Consolas"/>
                <a:cs typeface="Consolas"/>
                <a:sym typeface="Consolas"/>
              </a:rPr>
              <a:t>.</a:t>
            </a:r>
            <a:r>
              <a:rPr lang="en-US" sz="1800">
                <a:solidFill>
                  <a:srgbClr val="9CDCFE"/>
                </a:solidFill>
                <a:latin typeface="Consolas"/>
                <a:ea typeface="Consolas"/>
                <a:cs typeface="Consolas"/>
                <a:sym typeface="Consolas"/>
              </a:rPr>
              <a:t>font-size</a:t>
            </a:r>
            <a:r>
              <a:rPr lang="en-US" sz="1800">
                <a:solidFill>
                  <a:srgbClr val="D4D4D4"/>
                </a:solidFill>
                <a:latin typeface="Consolas"/>
                <a:ea typeface="Consolas"/>
                <a:cs typeface="Consolas"/>
                <a:sym typeface="Consolas"/>
              </a:rPr>
              <a:t>.</a:t>
            </a:r>
            <a:r>
              <a:rPr lang="en-US" sz="1800">
                <a:solidFill>
                  <a:srgbClr val="9CDCFE"/>
                </a:solidFill>
                <a:latin typeface="Consolas"/>
                <a:ea typeface="Consolas"/>
                <a:cs typeface="Consolas"/>
                <a:sym typeface="Consolas"/>
              </a:rPr>
              <a:t>em</a:t>
            </a:r>
            <a:r>
              <a:rPr lang="en-US" sz="1800">
                <a:solidFill>
                  <a:srgbClr val="D4D4D4"/>
                </a:solidFill>
                <a:latin typeface="Consolas"/>
                <a:ea typeface="Consolas"/>
                <a:cs typeface="Consolas"/>
                <a:sym typeface="Consolas"/>
              </a:rPr>
              <a:t>]=</a:t>
            </a:r>
            <a:r>
              <a:rPr lang="en-US" sz="1800">
                <a:solidFill>
                  <a:srgbClr val="CE9178"/>
                </a:solidFill>
                <a:latin typeface="Consolas"/>
                <a:ea typeface="Consolas"/>
                <a:cs typeface="Consolas"/>
                <a:sym typeface="Consolas"/>
              </a:rPr>
              <a:t>"'3'"</a:t>
            </a:r>
            <a:r>
              <a:rPr lang="en-US" sz="1800">
                <a:solidFill>
                  <a:srgbClr val="808080"/>
                </a:solidFill>
                <a:latin typeface="Consolas"/>
                <a:ea typeface="Consolas"/>
                <a:cs typeface="Consolas"/>
                <a:sym typeface="Consolas"/>
              </a:rPr>
              <a:t>&gt;</a:t>
            </a:r>
            <a:r>
              <a:rPr lang="en-US" sz="1800">
                <a:solidFill>
                  <a:srgbClr val="D4D4D4"/>
                </a:solidFill>
                <a:latin typeface="Consolas"/>
                <a:ea typeface="Consolas"/>
                <a:cs typeface="Consolas"/>
                <a:sym typeface="Consolas"/>
              </a:rPr>
              <a:t>size 3</a:t>
            </a: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div</a:t>
            </a:r>
            <a:r>
              <a:rPr lang="en-US" sz="1800">
                <a:solidFill>
                  <a:srgbClr val="808080"/>
                </a:solidFill>
                <a:latin typeface="Consolas"/>
                <a:ea typeface="Consolas"/>
                <a:cs typeface="Consolas"/>
                <a:sym typeface="Consolas"/>
              </a:rPr>
              <a:t>&gt;</a:t>
            </a:r>
            <a:endParaRPr/>
          </a:p>
          <a:p>
            <a:pPr indent="0" lvl="0" marL="0" marR="0" rtl="0" algn="l">
              <a:spcBef>
                <a:spcPts val="0"/>
              </a:spcBef>
              <a:spcAft>
                <a:spcPts val="0"/>
              </a:spcAft>
              <a:buNone/>
            </a:pPr>
            <a:r>
              <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div</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ngStyle</a:t>
            </a:r>
            <a:r>
              <a:rPr lang="en-US" sz="1800">
                <a:solidFill>
                  <a:srgbClr val="D4D4D4"/>
                </a:solidFill>
                <a:latin typeface="Consolas"/>
                <a:ea typeface="Consolas"/>
                <a:cs typeface="Consolas"/>
                <a:sym typeface="Consolas"/>
              </a:rPr>
              <a:t>]=</a:t>
            </a:r>
            <a:r>
              <a:rPr lang="en-US" sz="1800">
                <a:solidFill>
                  <a:srgbClr val="CE9178"/>
                </a:solidFill>
                <a:latin typeface="Consolas"/>
                <a:ea typeface="Consolas"/>
                <a:cs typeface="Consolas"/>
                <a:sym typeface="Consolas"/>
              </a:rPr>
              <a:t>"blueStyle"</a:t>
            </a:r>
            <a:r>
              <a:rPr lang="en-US" sz="1800">
                <a:solidFill>
                  <a:srgbClr val="808080"/>
                </a:solidFill>
                <a:latin typeface="Consolas"/>
                <a:ea typeface="Consolas"/>
                <a:cs typeface="Consolas"/>
                <a:sym typeface="Consolas"/>
              </a:rPr>
              <a:t>&gt;</a:t>
            </a:r>
            <a:r>
              <a:rPr lang="en-US" sz="1800">
                <a:solidFill>
                  <a:srgbClr val="D4D4D4"/>
                </a:solidFill>
                <a:latin typeface="Consolas"/>
                <a:ea typeface="Consolas"/>
                <a:cs typeface="Consolas"/>
                <a:sym typeface="Consolas"/>
              </a:rPr>
              <a:t>Blue</a:t>
            </a: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div</a:t>
            </a:r>
            <a:r>
              <a:rPr lang="en-US" sz="1800">
                <a:solidFill>
                  <a:srgbClr val="808080"/>
                </a:solidFill>
                <a:latin typeface="Consolas"/>
                <a:ea typeface="Consolas"/>
                <a:cs typeface="Consolas"/>
                <a:sym typeface="Consolas"/>
              </a:rPr>
              <a:t>&gt;</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div</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ngStyle</a:t>
            </a:r>
            <a:r>
              <a:rPr lang="en-US" sz="1800">
                <a:solidFill>
                  <a:srgbClr val="D4D4D4"/>
                </a:solidFill>
                <a:latin typeface="Consolas"/>
                <a:ea typeface="Consolas"/>
                <a:cs typeface="Consolas"/>
                <a:sym typeface="Consolas"/>
              </a:rPr>
              <a:t>]=</a:t>
            </a:r>
            <a:r>
              <a:rPr lang="en-US" sz="1800">
                <a:solidFill>
                  <a:srgbClr val="CE9178"/>
                </a:solidFill>
                <a:latin typeface="Consolas"/>
                <a:ea typeface="Consolas"/>
                <a:cs typeface="Consolas"/>
                <a:sym typeface="Consolas"/>
              </a:rPr>
              <a:t>"setRedStyle()"</a:t>
            </a:r>
            <a:r>
              <a:rPr lang="en-US" sz="1800">
                <a:solidFill>
                  <a:srgbClr val="808080"/>
                </a:solidFill>
                <a:latin typeface="Consolas"/>
                <a:ea typeface="Consolas"/>
                <a:cs typeface="Consolas"/>
                <a:sym typeface="Consolas"/>
              </a:rPr>
              <a:t>&gt;</a:t>
            </a:r>
            <a:r>
              <a:rPr lang="en-US" sz="1800">
                <a:solidFill>
                  <a:srgbClr val="D4D4D4"/>
                </a:solidFill>
                <a:latin typeface="Consolas"/>
                <a:ea typeface="Consolas"/>
                <a:cs typeface="Consolas"/>
                <a:sym typeface="Consolas"/>
              </a:rPr>
              <a:t>Red</a:t>
            </a: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div</a:t>
            </a:r>
            <a:r>
              <a:rPr lang="en-US" sz="1800">
                <a:solidFill>
                  <a:srgbClr val="808080"/>
                </a:solidFill>
                <a:latin typeface="Consolas"/>
                <a:ea typeface="Consolas"/>
                <a:cs typeface="Consolas"/>
                <a:sym typeface="Consolas"/>
              </a:rPr>
              <a:t>&gt;</a:t>
            </a:r>
            <a:endParaRPr b="0" sz="1800">
              <a:solidFill>
                <a:srgbClr val="D4D4D4"/>
              </a:solidFill>
              <a:latin typeface="Consolas"/>
              <a:ea typeface="Consolas"/>
              <a:cs typeface="Consolas"/>
              <a:sym typeface="Consolas"/>
            </a:endParaRPr>
          </a:p>
        </p:txBody>
      </p:sp>
      <p:sp>
        <p:nvSpPr>
          <p:cNvPr id="608" name="Google Shape;608;p70"/>
          <p:cNvSpPr/>
          <p:nvPr/>
        </p:nvSpPr>
        <p:spPr>
          <a:xfrm>
            <a:off x="228600" y="905234"/>
            <a:ext cx="70104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Template.html</a:t>
            </a:r>
            <a:endParaRPr/>
          </a:p>
        </p:txBody>
      </p:sp>
      <p:pic>
        <p:nvPicPr>
          <p:cNvPr id="609" name="Google Shape;609;p70"/>
          <p:cNvPicPr preferRelativeResize="0"/>
          <p:nvPr/>
        </p:nvPicPr>
        <p:blipFill rotWithShape="1">
          <a:blip r:embed="rId3">
            <a:alphaModFix/>
          </a:blip>
          <a:srcRect b="0" l="0" r="0" t="0"/>
          <a:stretch/>
        </p:blipFill>
        <p:spPr>
          <a:xfrm>
            <a:off x="7526571" y="1212850"/>
            <a:ext cx="1361077" cy="1109926"/>
          </a:xfrm>
          <a:prstGeom prst="rect">
            <a:avLst/>
          </a:prstGeom>
          <a:noFill/>
          <a:ln cap="flat" cmpd="sng" w="9525">
            <a:solidFill>
              <a:schemeClr val="accent3"/>
            </a:solidFill>
            <a:prstDash val="solid"/>
            <a:round/>
            <a:headEnd len="sm" w="sm" type="none"/>
            <a:tailEnd len="sm" w="sm" type="none"/>
          </a:ln>
        </p:spPr>
      </p:pic>
      <p:sp>
        <p:nvSpPr>
          <p:cNvPr id="610" name="Google Shape;610;p70"/>
          <p:cNvSpPr/>
          <p:nvPr/>
        </p:nvSpPr>
        <p:spPr>
          <a:xfrm>
            <a:off x="7520221" y="905234"/>
            <a:ext cx="1367427"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Browser</a:t>
            </a:r>
            <a:endParaRPr/>
          </a:p>
        </p:txBody>
      </p:sp>
      <p:sp>
        <p:nvSpPr>
          <p:cNvPr id="611" name="Google Shape;611;p70"/>
          <p:cNvSpPr/>
          <p:nvPr/>
        </p:nvSpPr>
        <p:spPr>
          <a:xfrm>
            <a:off x="196850" y="3488966"/>
            <a:ext cx="1343848" cy="92333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D7BA7D"/>
                </a:solidFill>
                <a:latin typeface="Consolas"/>
                <a:ea typeface="Consolas"/>
                <a:cs typeface="Consolas"/>
                <a:sym typeface="Consolas"/>
              </a:rPr>
              <a:t>.yellow</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9CDCFE"/>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
        <p:nvSpPr>
          <p:cNvPr id="612" name="Google Shape;612;p70"/>
          <p:cNvSpPr/>
          <p:nvPr/>
        </p:nvSpPr>
        <p:spPr>
          <a:xfrm>
            <a:off x="5350698" y="3488966"/>
            <a:ext cx="3505200" cy="92333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DCDCAA"/>
                </a:solidFill>
                <a:latin typeface="Consolas"/>
                <a:ea typeface="Consolas"/>
                <a:cs typeface="Consolas"/>
                <a:sym typeface="Consolas"/>
              </a:rPr>
              <a:t>setRedStyle</a:t>
            </a:r>
            <a:r>
              <a:rPr lang="en-US" sz="18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800">
                <a:solidFill>
                  <a:srgbClr val="C586C0"/>
                </a:solidFill>
                <a:latin typeface="Consolas"/>
                <a:ea typeface="Consolas"/>
                <a:cs typeface="Consolas"/>
                <a:sym typeface="Consolas"/>
              </a:rPr>
              <a:t>return</a:t>
            </a:r>
            <a:r>
              <a:rPr lang="en-US" sz="1800">
                <a:solidFill>
                  <a:srgbClr val="D4D4D4"/>
                </a:solidFill>
                <a:latin typeface="Consolas"/>
                <a:ea typeface="Consolas"/>
                <a:cs typeface="Consolas"/>
                <a:sym typeface="Consolas"/>
              </a:rPr>
              <a:t> this.red</a:t>
            </a:r>
            <a:r>
              <a:rPr lang="en-US" sz="1800">
                <a:solidFill>
                  <a:srgbClr val="9CDCFE"/>
                </a:solidFill>
                <a:latin typeface="Consolas"/>
                <a:ea typeface="Consolas"/>
                <a:cs typeface="Consolas"/>
                <a:sym typeface="Consolas"/>
              </a:rPr>
              <a:t>Styles</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
        <p:nvSpPr>
          <p:cNvPr id="613" name="Google Shape;613;p70"/>
          <p:cNvSpPr/>
          <p:nvPr/>
        </p:nvSpPr>
        <p:spPr>
          <a:xfrm>
            <a:off x="1693098" y="3488966"/>
            <a:ext cx="3505200" cy="92333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9CDCFE"/>
                </a:solidFill>
                <a:latin typeface="Consolas"/>
                <a:ea typeface="Consolas"/>
                <a:cs typeface="Consolas"/>
                <a:sym typeface="Consolas"/>
              </a:rPr>
              <a:t>blueStyle</a:t>
            </a:r>
            <a:r>
              <a:rPr lang="en-US" sz="1800">
                <a:solidFill>
                  <a:srgbClr val="D4D4D4"/>
                </a:solidFill>
                <a:latin typeface="Consolas"/>
                <a:ea typeface="Consolas"/>
                <a:cs typeface="Consolas"/>
                <a:sym typeface="Consolas"/>
              </a:rPr>
              <a:t> = {</a:t>
            </a:r>
            <a:endParaRPr/>
          </a:p>
          <a:p>
            <a:pPr indent="0" lvl="0" marL="0" marR="0" rtl="0" algn="l">
              <a:spcBef>
                <a:spcPts val="0"/>
              </a:spcBef>
              <a:spcAft>
                <a:spcPts val="0"/>
              </a:spcAft>
              <a:buNone/>
            </a:pPr>
            <a:r>
              <a:rPr lang="en-US" sz="1800">
                <a:solidFill>
                  <a:srgbClr val="CE9178"/>
                </a:solidFill>
                <a:latin typeface="Consolas"/>
                <a:ea typeface="Consolas"/>
                <a:cs typeface="Consolas"/>
                <a:sym typeface="Consolas"/>
              </a:rPr>
              <a:t>'background-color'</a:t>
            </a:r>
            <a:r>
              <a:rPr lang="en-US" sz="1800">
                <a:solidFill>
                  <a:srgbClr val="9CDCFE"/>
                </a:solidFill>
                <a:latin typeface="Consolas"/>
                <a:ea typeface="Consolas"/>
                <a:cs typeface="Consolas"/>
                <a:sym typeface="Consolas"/>
              </a:rPr>
              <a:t>:</a:t>
            </a:r>
            <a:r>
              <a:rPr lang="en-US" sz="1800">
                <a:solidFill>
                  <a:srgbClr val="D4D4D4"/>
                </a:solidFill>
                <a:latin typeface="Consolas"/>
                <a:ea typeface="Consolas"/>
                <a:cs typeface="Consolas"/>
                <a:sym typeface="Consolas"/>
              </a:rPr>
              <a:t> </a:t>
            </a:r>
            <a:r>
              <a:rPr lang="en-US" sz="1800">
                <a:solidFill>
                  <a:srgbClr val="CE9178"/>
                </a:solidFill>
                <a:latin typeface="Consolas"/>
                <a:ea typeface="Consolas"/>
                <a:cs typeface="Consolas"/>
                <a:sym typeface="Consolas"/>
              </a:rPr>
              <a:t>'blue'</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endParaRPr/>
          </a:p>
        </p:txBody>
      </p:sp>
      <p:sp>
        <p:nvSpPr>
          <p:cNvPr id="614" name="Google Shape;614;p70"/>
          <p:cNvSpPr/>
          <p:nvPr/>
        </p:nvSpPr>
        <p:spPr>
          <a:xfrm>
            <a:off x="196850" y="3181350"/>
            <a:ext cx="1343848"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css</a:t>
            </a:r>
            <a:endParaRPr sz="1800">
              <a:solidFill>
                <a:schemeClr val="lt1"/>
              </a:solidFill>
              <a:latin typeface="Calibri"/>
              <a:ea typeface="Calibri"/>
              <a:cs typeface="Calibri"/>
              <a:sym typeface="Calibri"/>
            </a:endParaRPr>
          </a:p>
        </p:txBody>
      </p:sp>
      <p:sp>
        <p:nvSpPr>
          <p:cNvPr id="615" name="Google Shape;615;p70"/>
          <p:cNvSpPr/>
          <p:nvPr/>
        </p:nvSpPr>
        <p:spPr>
          <a:xfrm>
            <a:off x="1693098" y="3181350"/>
            <a:ext cx="35052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ts</a:t>
            </a:r>
            <a:endParaRPr sz="1800">
              <a:solidFill>
                <a:schemeClr val="lt1"/>
              </a:solidFill>
              <a:latin typeface="Calibri"/>
              <a:ea typeface="Calibri"/>
              <a:cs typeface="Calibri"/>
              <a:sym typeface="Calibri"/>
            </a:endParaRPr>
          </a:p>
        </p:txBody>
      </p:sp>
      <p:sp>
        <p:nvSpPr>
          <p:cNvPr id="616" name="Google Shape;616;p70"/>
          <p:cNvSpPr/>
          <p:nvPr/>
        </p:nvSpPr>
        <p:spPr>
          <a:xfrm>
            <a:off x="5350698" y="3181350"/>
            <a:ext cx="35052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ts</a:t>
            </a:r>
            <a:endParaRPr sz="1800">
              <a:solidFill>
                <a:schemeClr val="lt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1"/>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Customized Attribute directive</a:t>
            </a:r>
            <a:endParaRPr/>
          </a:p>
        </p:txBody>
      </p:sp>
      <p:sp>
        <p:nvSpPr>
          <p:cNvPr id="622" name="Google Shape;622;p71"/>
          <p:cNvSpPr/>
          <p:nvPr/>
        </p:nvSpPr>
        <p:spPr>
          <a:xfrm>
            <a:off x="381000" y="1352550"/>
            <a:ext cx="8458200" cy="2800767"/>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C586C0"/>
                </a:solidFill>
                <a:latin typeface="Consolas"/>
                <a:ea typeface="Consolas"/>
                <a:cs typeface="Consolas"/>
                <a:sym typeface="Consolas"/>
              </a:rPr>
              <a:t>import</a:t>
            </a:r>
            <a:r>
              <a:rPr lang="en-US" sz="1600">
                <a:solidFill>
                  <a:srgbClr val="D4D4D4"/>
                </a:solidFill>
                <a:latin typeface="Consolas"/>
                <a:ea typeface="Consolas"/>
                <a:cs typeface="Consolas"/>
                <a:sym typeface="Consolas"/>
              </a:rPr>
              <a:t> { </a:t>
            </a:r>
            <a:r>
              <a:rPr lang="en-US" sz="1600">
                <a:solidFill>
                  <a:srgbClr val="9CDCFE"/>
                </a:solidFill>
                <a:latin typeface="Consolas"/>
                <a:ea typeface="Consolas"/>
                <a:cs typeface="Consolas"/>
                <a:sym typeface="Consolas"/>
              </a:rPr>
              <a:t>Directive</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ElementRef</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Input</a:t>
            </a:r>
            <a:r>
              <a:rPr lang="en-US" sz="1600">
                <a:solidFill>
                  <a:srgbClr val="D4D4D4"/>
                </a:solidFill>
                <a:latin typeface="Consolas"/>
                <a:ea typeface="Consolas"/>
                <a:cs typeface="Consolas"/>
                <a:sym typeface="Consolas"/>
              </a:rPr>
              <a:t> } </a:t>
            </a:r>
            <a:r>
              <a:rPr lang="en-US" sz="1600">
                <a:solidFill>
                  <a:srgbClr val="C586C0"/>
                </a:solidFill>
                <a:latin typeface="Consolas"/>
                <a:ea typeface="Consolas"/>
                <a:cs typeface="Consolas"/>
                <a:sym typeface="Consolas"/>
              </a:rPr>
              <a:t>from</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'@angular/core'</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br>
              <a:rPr lang="en-US" sz="1600">
                <a:solidFill>
                  <a:srgbClr val="D4D4D4"/>
                </a:solidFill>
                <a:latin typeface="Consolas"/>
                <a:ea typeface="Consolas"/>
                <a:cs typeface="Consolas"/>
                <a:sym typeface="Consolas"/>
              </a:rPr>
            </a:b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Directive</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selector:</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'[appHightlightColor]'</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t/>
            </a:r>
            <a:endParaRPr sz="1600">
              <a:solidFill>
                <a:srgbClr val="C586C0"/>
              </a:solidFill>
              <a:latin typeface="Consolas"/>
              <a:ea typeface="Consolas"/>
              <a:cs typeface="Consolas"/>
              <a:sym typeface="Consolas"/>
            </a:endParaRPr>
          </a:p>
          <a:p>
            <a:pPr indent="0" lvl="0" marL="0" marR="0" rtl="0" algn="l">
              <a:spcBef>
                <a:spcPts val="0"/>
              </a:spcBef>
              <a:spcAft>
                <a:spcPts val="0"/>
              </a:spcAft>
              <a:buNone/>
            </a:pPr>
            <a:r>
              <a:rPr lang="en-US" sz="1600">
                <a:solidFill>
                  <a:srgbClr val="C586C0"/>
                </a:solidFill>
                <a:latin typeface="Consolas"/>
                <a:ea typeface="Consolas"/>
                <a:cs typeface="Consolas"/>
                <a:sym typeface="Consolas"/>
              </a:rPr>
              <a:t>export</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class</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HighlightDirective</a:t>
            </a:r>
            <a:r>
              <a:rPr lang="en-US" sz="16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	@</a:t>
            </a:r>
            <a:r>
              <a:rPr lang="en-US" sz="1600">
                <a:solidFill>
                  <a:srgbClr val="DCDCAA"/>
                </a:solidFill>
                <a:latin typeface="Consolas"/>
                <a:ea typeface="Consolas"/>
                <a:cs typeface="Consolas"/>
                <a:sym typeface="Consolas"/>
              </a:rPr>
              <a:t>Input</a:t>
            </a:r>
            <a:r>
              <a:rPr lang="en-US" sz="1600">
                <a:solidFill>
                  <a:srgbClr val="D4D4D4"/>
                </a:solidFill>
                <a:latin typeface="Consolas"/>
                <a:ea typeface="Consolas"/>
                <a:cs typeface="Consolas"/>
                <a:sym typeface="Consolas"/>
              </a:rPr>
              <a:t>(</a:t>
            </a:r>
            <a:r>
              <a:rPr lang="en-US" sz="1600">
                <a:solidFill>
                  <a:srgbClr val="CE9178"/>
                </a:solidFill>
                <a:latin typeface="Consolas"/>
                <a:ea typeface="Consolas"/>
                <a:cs typeface="Consolas"/>
                <a:sym typeface="Consolas"/>
              </a:rPr>
              <a:t>'appHightlightColor'</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appHightlightColor</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string</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	@</a:t>
            </a:r>
            <a:r>
              <a:rPr lang="en-US" sz="1600">
                <a:solidFill>
                  <a:srgbClr val="DCDCAA"/>
                </a:solidFill>
                <a:latin typeface="Consolas"/>
                <a:ea typeface="Consolas"/>
                <a:cs typeface="Consolas"/>
                <a:sym typeface="Consolas"/>
              </a:rPr>
              <a:t>Input</a:t>
            </a:r>
            <a:r>
              <a:rPr lang="en-US" sz="1600">
                <a:solidFill>
                  <a:srgbClr val="D4D4D4"/>
                </a:solidFill>
                <a:latin typeface="Consolas"/>
                <a:ea typeface="Consolas"/>
                <a:cs typeface="Consolas"/>
                <a:sym typeface="Consolas"/>
              </a:rPr>
              <a:t>(</a:t>
            </a:r>
            <a:r>
              <a:rPr lang="en-US" sz="1600">
                <a:solidFill>
                  <a:srgbClr val="CE9178"/>
                </a:solidFill>
                <a:latin typeface="Consolas"/>
                <a:ea typeface="Consolas"/>
                <a:cs typeface="Consolas"/>
                <a:sym typeface="Consolas"/>
              </a:rPr>
              <a:t>'defaultColor'</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defaultColor</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string</a:t>
            </a:r>
            <a:r>
              <a:rPr lang="en-US" sz="1600">
                <a:solidFill>
                  <a:srgbClr val="D4D4D4"/>
                </a:solidFill>
                <a:latin typeface="Consolas"/>
                <a:ea typeface="Consolas"/>
                <a:cs typeface="Consolas"/>
                <a:sym typeface="Consolas"/>
              </a:rPr>
              <a:t>;</a:t>
            </a:r>
            <a:endParaRPr/>
          </a:p>
          <a:p>
            <a:pPr indent="0" lvl="1" marL="457200" marR="0" rtl="0" algn="l">
              <a:spcBef>
                <a:spcPts val="0"/>
              </a:spcBef>
              <a:spcAft>
                <a:spcPts val="0"/>
              </a:spcAft>
              <a:buNone/>
            </a:pPr>
            <a:br>
              <a:rPr b="0" i="0" lang="en-US" sz="1600" u="none" cap="none" strike="noStrike">
                <a:solidFill>
                  <a:srgbClr val="D4D4D4"/>
                </a:solidFill>
                <a:latin typeface="Consolas"/>
                <a:ea typeface="Consolas"/>
                <a:cs typeface="Consolas"/>
                <a:sym typeface="Consolas"/>
              </a:rPr>
            </a:br>
            <a:r>
              <a:rPr b="0" i="0" lang="en-US" sz="1600" u="none" cap="none" strike="noStrike">
                <a:solidFill>
                  <a:srgbClr val="569CD6"/>
                </a:solidFill>
                <a:latin typeface="Consolas"/>
                <a:ea typeface="Consolas"/>
                <a:cs typeface="Consolas"/>
                <a:sym typeface="Consolas"/>
              </a:rPr>
              <a:t>constructor</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569CD6"/>
                </a:solidFill>
                <a:latin typeface="Consolas"/>
                <a:ea typeface="Consolas"/>
                <a:cs typeface="Consolas"/>
                <a:sym typeface="Consolas"/>
              </a:rPr>
              <a:t>private</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9CDCFE"/>
                </a:solidFill>
                <a:latin typeface="Consolas"/>
                <a:ea typeface="Consolas"/>
                <a:cs typeface="Consolas"/>
                <a:sym typeface="Consolas"/>
              </a:rPr>
              <a:t>el</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4EC9B0"/>
                </a:solidFill>
                <a:latin typeface="Consolas"/>
                <a:ea typeface="Consolas"/>
                <a:cs typeface="Consolas"/>
                <a:sym typeface="Consolas"/>
              </a:rPr>
              <a:t>ElementRef</a:t>
            </a:r>
            <a:r>
              <a:rPr b="0" i="0" lang="en-US" sz="1600" u="none" cap="none" strike="noStrike">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600" u="none" cap="none" strike="noStrike">
                <a:solidFill>
                  <a:srgbClr val="569CD6"/>
                </a:solidFill>
                <a:latin typeface="Consolas"/>
                <a:ea typeface="Consolas"/>
                <a:cs typeface="Consolas"/>
                <a:sym typeface="Consolas"/>
              </a:rPr>
              <a:t>	this</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9CDCFE"/>
                </a:solidFill>
                <a:latin typeface="Consolas"/>
                <a:ea typeface="Consolas"/>
                <a:cs typeface="Consolas"/>
                <a:sym typeface="Consolas"/>
              </a:rPr>
              <a:t>el</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9CDCFE"/>
                </a:solidFill>
                <a:latin typeface="Consolas"/>
                <a:ea typeface="Consolas"/>
                <a:cs typeface="Consolas"/>
                <a:sym typeface="Consolas"/>
              </a:rPr>
              <a:t>nativeElement</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9CDCFE"/>
                </a:solidFill>
                <a:latin typeface="Consolas"/>
                <a:ea typeface="Consolas"/>
                <a:cs typeface="Consolas"/>
                <a:sym typeface="Consolas"/>
              </a:rPr>
              <a:t>style</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9CDCFE"/>
                </a:solidFill>
                <a:latin typeface="Consolas"/>
                <a:ea typeface="Consolas"/>
                <a:cs typeface="Consolas"/>
                <a:sym typeface="Consolas"/>
              </a:rPr>
              <a:t>backgroundColor</a:t>
            </a:r>
            <a:r>
              <a:rPr b="0" i="0" lang="en-US" sz="1600" u="none" cap="none" strike="noStrike">
                <a:solidFill>
                  <a:srgbClr val="D4D4D4"/>
                </a:solidFill>
                <a:latin typeface="Consolas"/>
                <a:ea typeface="Consolas"/>
                <a:cs typeface="Consolas"/>
                <a:sym typeface="Consolas"/>
              </a:rPr>
              <a:t> = </a:t>
            </a:r>
            <a:r>
              <a:rPr b="0" i="0" lang="en-US" sz="1600" u="none" cap="none" strike="noStrike">
                <a:solidFill>
                  <a:srgbClr val="CE9178"/>
                </a:solidFill>
                <a:latin typeface="Consolas"/>
                <a:ea typeface="Consolas"/>
                <a:cs typeface="Consolas"/>
                <a:sym typeface="Consolas"/>
              </a:rPr>
              <a:t>'red'</a:t>
            </a:r>
            <a:r>
              <a:rPr b="0" i="0" lang="en-US" sz="1600" u="none" cap="none" strike="noStrike">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rPr b="0" i="0" lang="en-US" sz="1600" u="none" cap="none" strike="noStrike">
                <a:solidFill>
                  <a:srgbClr val="D4D4D4"/>
                </a:solidFill>
                <a:latin typeface="Consolas"/>
                <a:ea typeface="Consolas"/>
                <a:cs typeface="Consolas"/>
                <a:sym typeface="Consolas"/>
              </a:rPr>
              <a:t>}</a:t>
            </a:r>
            <a:endParaRPr b="0" i="0" sz="1600" u="none" cap="none" strike="noStrike">
              <a:solidFill>
                <a:srgbClr val="D4D4D4"/>
              </a:solidFill>
              <a:latin typeface="Consolas"/>
              <a:ea typeface="Consolas"/>
              <a:cs typeface="Consolas"/>
              <a:sym typeface="Consolas"/>
            </a:endParaRPr>
          </a:p>
        </p:txBody>
      </p:sp>
      <p:sp>
        <p:nvSpPr>
          <p:cNvPr id="623" name="Google Shape;623;p71"/>
          <p:cNvSpPr/>
          <p:nvPr/>
        </p:nvSpPr>
        <p:spPr>
          <a:xfrm>
            <a:off x="381000" y="1044934"/>
            <a:ext cx="84582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highlight.directive.ts</a:t>
            </a:r>
            <a:endParaRPr sz="1800">
              <a:solidFill>
                <a:schemeClr val="lt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2"/>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Customized Attribute directive</a:t>
            </a:r>
            <a:endParaRPr/>
          </a:p>
        </p:txBody>
      </p:sp>
      <p:sp>
        <p:nvSpPr>
          <p:cNvPr id="629" name="Google Shape;629;p72"/>
          <p:cNvSpPr/>
          <p:nvPr/>
        </p:nvSpPr>
        <p:spPr>
          <a:xfrm>
            <a:off x="304800" y="1210608"/>
            <a:ext cx="7391400" cy="156966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Directive</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9CDCFE"/>
                </a:solidFill>
                <a:latin typeface="Consolas"/>
                <a:ea typeface="Consolas"/>
                <a:cs typeface="Consolas"/>
                <a:sym typeface="Consolas"/>
              </a:rPr>
              <a:t>	selector:</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'[appHightlightColor]'</a:t>
            </a:r>
            <a:endParaRPr sz="16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t/>
            </a:r>
            <a:endParaRPr sz="1600">
              <a:solidFill>
                <a:srgbClr val="C586C0"/>
              </a:solidFill>
              <a:latin typeface="Consolas"/>
              <a:ea typeface="Consolas"/>
              <a:cs typeface="Consolas"/>
              <a:sym typeface="Consolas"/>
            </a:endParaRPr>
          </a:p>
          <a:p>
            <a:pPr indent="0" lvl="0" marL="0" marR="0" rtl="0" algn="l">
              <a:spcBef>
                <a:spcPts val="0"/>
              </a:spcBef>
              <a:spcAft>
                <a:spcPts val="0"/>
              </a:spcAft>
              <a:buNone/>
            </a:pPr>
            <a:r>
              <a:rPr lang="en-US" sz="1600">
                <a:solidFill>
                  <a:srgbClr val="C586C0"/>
                </a:solidFill>
                <a:latin typeface="Consolas"/>
                <a:ea typeface="Consolas"/>
                <a:cs typeface="Consolas"/>
                <a:sym typeface="Consolas"/>
              </a:rPr>
              <a:t>export</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class</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HighlightDirective</a:t>
            </a:r>
            <a:r>
              <a:rPr lang="en-US" sz="16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	@</a:t>
            </a:r>
            <a:r>
              <a:rPr lang="en-US" sz="1600">
                <a:solidFill>
                  <a:srgbClr val="DCDCAA"/>
                </a:solidFill>
                <a:latin typeface="Consolas"/>
                <a:ea typeface="Consolas"/>
                <a:cs typeface="Consolas"/>
                <a:sym typeface="Consolas"/>
              </a:rPr>
              <a:t>Input</a:t>
            </a:r>
            <a:r>
              <a:rPr lang="en-US" sz="1600">
                <a:solidFill>
                  <a:srgbClr val="D4D4D4"/>
                </a:solidFill>
                <a:latin typeface="Consolas"/>
                <a:ea typeface="Consolas"/>
                <a:cs typeface="Consolas"/>
                <a:sym typeface="Consolas"/>
              </a:rPr>
              <a:t>(</a:t>
            </a:r>
            <a:r>
              <a:rPr lang="en-US" sz="1600">
                <a:solidFill>
                  <a:srgbClr val="CE9178"/>
                </a:solidFill>
                <a:latin typeface="Consolas"/>
                <a:ea typeface="Consolas"/>
                <a:cs typeface="Consolas"/>
                <a:sym typeface="Consolas"/>
              </a:rPr>
              <a:t>'appHightlightColor'</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appHightlightColor</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string</a:t>
            </a:r>
            <a:r>
              <a:rPr lang="en-US" sz="1600">
                <a:solidFill>
                  <a:srgbClr val="D4D4D4"/>
                </a:solidFill>
                <a:latin typeface="Consolas"/>
                <a:ea typeface="Consolas"/>
                <a:cs typeface="Consolas"/>
                <a:sym typeface="Consolas"/>
              </a:rPr>
              <a:t>;</a:t>
            </a:r>
            <a:endParaRPr/>
          </a:p>
        </p:txBody>
      </p:sp>
      <p:sp>
        <p:nvSpPr>
          <p:cNvPr id="630" name="Google Shape;630;p72"/>
          <p:cNvSpPr/>
          <p:nvPr/>
        </p:nvSpPr>
        <p:spPr>
          <a:xfrm>
            <a:off x="304800" y="902992"/>
            <a:ext cx="73914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highlight.directive.ts</a:t>
            </a:r>
            <a:endParaRPr sz="1800">
              <a:solidFill>
                <a:schemeClr val="lt1"/>
              </a:solidFill>
              <a:latin typeface="Calibri"/>
              <a:ea typeface="Calibri"/>
              <a:cs typeface="Calibri"/>
              <a:sym typeface="Calibri"/>
            </a:endParaRPr>
          </a:p>
        </p:txBody>
      </p:sp>
      <p:sp>
        <p:nvSpPr>
          <p:cNvPr id="631" name="Google Shape;631;p72"/>
          <p:cNvSpPr/>
          <p:nvPr/>
        </p:nvSpPr>
        <p:spPr>
          <a:xfrm>
            <a:off x="304800" y="2983092"/>
            <a:ext cx="25908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app.module.ts</a:t>
            </a:r>
            <a:endParaRPr sz="1800">
              <a:solidFill>
                <a:schemeClr val="lt1"/>
              </a:solidFill>
              <a:latin typeface="Calibri"/>
              <a:ea typeface="Calibri"/>
              <a:cs typeface="Calibri"/>
              <a:sym typeface="Calibri"/>
            </a:endParaRPr>
          </a:p>
        </p:txBody>
      </p:sp>
      <p:sp>
        <p:nvSpPr>
          <p:cNvPr id="632" name="Google Shape;632;p72"/>
          <p:cNvSpPr/>
          <p:nvPr/>
        </p:nvSpPr>
        <p:spPr>
          <a:xfrm>
            <a:off x="304800" y="3290708"/>
            <a:ext cx="2590800" cy="1200329"/>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r>
              <a:rPr lang="en-US" sz="1800">
                <a:solidFill>
                  <a:srgbClr val="DCDCAA"/>
                </a:solidFill>
                <a:latin typeface="Consolas"/>
                <a:ea typeface="Consolas"/>
                <a:cs typeface="Consolas"/>
                <a:sym typeface="Consolas"/>
              </a:rPr>
              <a:t>NgModule</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9CDCFE"/>
                </a:solidFill>
                <a:latin typeface="Consolas"/>
                <a:ea typeface="Consolas"/>
                <a:cs typeface="Consolas"/>
                <a:sym typeface="Consolas"/>
              </a:rPr>
              <a:t>declarations:</a:t>
            </a:r>
            <a:r>
              <a:rPr lang="en-US" sz="18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800">
                <a:solidFill>
                  <a:srgbClr val="9CDCFE"/>
                </a:solidFill>
                <a:latin typeface="Consolas"/>
                <a:ea typeface="Consolas"/>
                <a:cs typeface="Consolas"/>
                <a:sym typeface="Consolas"/>
              </a:rPr>
              <a:t>HighlightDirective</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
        <p:nvSpPr>
          <p:cNvPr id="633" name="Google Shape;633;p72"/>
          <p:cNvSpPr/>
          <p:nvPr/>
        </p:nvSpPr>
        <p:spPr>
          <a:xfrm>
            <a:off x="3276600" y="3290708"/>
            <a:ext cx="4991100" cy="369332"/>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p</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appHightlightColor</a:t>
            </a:r>
            <a:r>
              <a:rPr lang="en-US" sz="1800">
                <a:solidFill>
                  <a:srgbClr val="D4D4D4"/>
                </a:solidFill>
                <a:latin typeface="Consolas"/>
                <a:ea typeface="Consolas"/>
                <a:cs typeface="Consolas"/>
                <a:sym typeface="Consolas"/>
              </a:rPr>
              <a:t>]=</a:t>
            </a:r>
            <a:r>
              <a:rPr lang="en-US" sz="1800">
                <a:solidFill>
                  <a:srgbClr val="CE9178"/>
                </a:solidFill>
                <a:latin typeface="Consolas"/>
                <a:ea typeface="Consolas"/>
                <a:cs typeface="Consolas"/>
                <a:sym typeface="Consolas"/>
              </a:rPr>
              <a:t>"color"</a:t>
            </a:r>
            <a:r>
              <a:rPr lang="en-US" sz="1800">
                <a:solidFill>
                  <a:srgbClr val="808080"/>
                </a:solidFill>
                <a:latin typeface="Consolas"/>
                <a:ea typeface="Consolas"/>
                <a:cs typeface="Consolas"/>
                <a:sym typeface="Consolas"/>
              </a:rPr>
              <a:t>&gt;</a:t>
            </a:r>
            <a:r>
              <a:rPr lang="en-US" sz="1800">
                <a:solidFill>
                  <a:srgbClr val="D4D4D4"/>
                </a:solidFill>
                <a:latin typeface="Consolas"/>
                <a:ea typeface="Consolas"/>
                <a:cs typeface="Consolas"/>
                <a:sym typeface="Consolas"/>
              </a:rPr>
              <a:t>…</a:t>
            </a: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p</a:t>
            </a:r>
            <a:r>
              <a:rPr lang="en-US" sz="1800">
                <a:solidFill>
                  <a:srgbClr val="808080"/>
                </a:solidFill>
                <a:latin typeface="Consolas"/>
                <a:ea typeface="Consolas"/>
                <a:cs typeface="Consolas"/>
                <a:sym typeface="Consolas"/>
              </a:rPr>
              <a:t>&gt;</a:t>
            </a:r>
            <a:endParaRPr b="0" sz="1800">
              <a:solidFill>
                <a:srgbClr val="D4D4D4"/>
              </a:solidFill>
              <a:latin typeface="Consolas"/>
              <a:ea typeface="Consolas"/>
              <a:cs typeface="Consolas"/>
              <a:sym typeface="Consolas"/>
            </a:endParaRPr>
          </a:p>
        </p:txBody>
      </p:sp>
      <p:sp>
        <p:nvSpPr>
          <p:cNvPr id="634" name="Google Shape;634;p72"/>
          <p:cNvSpPr/>
          <p:nvPr/>
        </p:nvSpPr>
        <p:spPr>
          <a:xfrm>
            <a:off x="3276600" y="2983092"/>
            <a:ext cx="49911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Template.html</a:t>
            </a:r>
            <a:endParaRPr/>
          </a:p>
        </p:txBody>
      </p:sp>
      <p:cxnSp>
        <p:nvCxnSpPr>
          <p:cNvPr id="635" name="Google Shape;635;p72"/>
          <p:cNvCxnSpPr>
            <a:stCxn id="636" idx="2"/>
            <a:endCxn id="637" idx="0"/>
          </p:cNvCxnSpPr>
          <p:nvPr/>
        </p:nvCxnSpPr>
        <p:spPr>
          <a:xfrm flipH="1">
            <a:off x="1524000" y="2489394"/>
            <a:ext cx="1333500" cy="1404900"/>
          </a:xfrm>
          <a:prstGeom prst="straightConnector1">
            <a:avLst/>
          </a:prstGeom>
          <a:noFill/>
          <a:ln cap="flat" cmpd="sng" w="19050">
            <a:solidFill>
              <a:srgbClr val="FF0000"/>
            </a:solidFill>
            <a:prstDash val="solid"/>
            <a:round/>
            <a:headEnd len="sm" w="sm" type="none"/>
            <a:tailEnd len="sm" w="sm" type="none"/>
          </a:ln>
        </p:spPr>
      </p:cxnSp>
      <p:sp>
        <p:nvSpPr>
          <p:cNvPr id="636" name="Google Shape;636;p72"/>
          <p:cNvSpPr/>
          <p:nvPr/>
        </p:nvSpPr>
        <p:spPr>
          <a:xfrm>
            <a:off x="1828800" y="2220197"/>
            <a:ext cx="2057400" cy="26919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7" name="Google Shape;637;p72"/>
          <p:cNvSpPr/>
          <p:nvPr/>
        </p:nvSpPr>
        <p:spPr>
          <a:xfrm>
            <a:off x="381000" y="3894230"/>
            <a:ext cx="2286000" cy="26919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8" name="Google Shape;638;p72"/>
          <p:cNvSpPr/>
          <p:nvPr/>
        </p:nvSpPr>
        <p:spPr>
          <a:xfrm>
            <a:off x="2590800" y="1479805"/>
            <a:ext cx="2133600" cy="26919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39" name="Google Shape;639;p72"/>
          <p:cNvCxnSpPr>
            <a:stCxn id="638" idx="2"/>
          </p:cNvCxnSpPr>
          <p:nvPr/>
        </p:nvCxnSpPr>
        <p:spPr>
          <a:xfrm>
            <a:off x="3657600" y="1749002"/>
            <a:ext cx="1257300" cy="1626000"/>
          </a:xfrm>
          <a:prstGeom prst="straightConnector1">
            <a:avLst/>
          </a:prstGeom>
          <a:noFill/>
          <a:ln cap="flat" cmpd="sng" w="19050">
            <a:solidFill>
              <a:srgbClr val="FF0000"/>
            </a:solidFill>
            <a:prstDash val="solid"/>
            <a:round/>
            <a:headEnd len="sm" w="sm" type="none"/>
            <a:tailEnd len="sm" w="sm" type="none"/>
          </a:ln>
        </p:spPr>
      </p:cxnSp>
      <p:sp>
        <p:nvSpPr>
          <p:cNvPr id="640" name="Google Shape;640;p72"/>
          <p:cNvSpPr/>
          <p:nvPr/>
        </p:nvSpPr>
        <p:spPr>
          <a:xfrm>
            <a:off x="3810000" y="3372084"/>
            <a:ext cx="2438400" cy="26919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41" name="Google Shape;641;p72"/>
          <p:cNvPicPr preferRelativeResize="0"/>
          <p:nvPr/>
        </p:nvPicPr>
        <p:blipFill rotWithShape="1">
          <a:blip r:embed="rId3">
            <a:alphaModFix/>
          </a:blip>
          <a:srcRect b="0" l="0" r="0" t="0"/>
          <a:stretch/>
        </p:blipFill>
        <p:spPr>
          <a:xfrm>
            <a:off x="3295319" y="3979473"/>
            <a:ext cx="1638962" cy="676548"/>
          </a:xfrm>
          <a:prstGeom prst="rect">
            <a:avLst/>
          </a:prstGeom>
          <a:noFill/>
          <a:ln cap="flat" cmpd="sng" w="12700">
            <a:solidFill>
              <a:srgbClr val="92D050"/>
            </a:solidFill>
            <a:prstDash val="solid"/>
            <a:round/>
            <a:headEnd len="sm" w="sm" type="none"/>
            <a:tailEnd len="sm" w="sm" type="none"/>
          </a:ln>
        </p:spPr>
      </p:pic>
      <p:sp>
        <p:nvSpPr>
          <p:cNvPr id="642" name="Google Shape;642;p72"/>
          <p:cNvSpPr/>
          <p:nvPr/>
        </p:nvSpPr>
        <p:spPr>
          <a:xfrm>
            <a:off x="3295319" y="3709957"/>
            <a:ext cx="1638962" cy="307616"/>
          </a:xfrm>
          <a:prstGeom prst="round2SameRect">
            <a:avLst>
              <a:gd fmla="val 16667" name="adj1"/>
              <a:gd fmla="val 0" name="adj2"/>
            </a:avLst>
          </a:prstGeom>
          <a:solidFill>
            <a:srgbClr val="92D050"/>
          </a:solidFill>
          <a:ln cap="flat" cmpd="sng" w="127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Browser</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3"/>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Attribute directive with HostListener</a:t>
            </a:r>
            <a:endParaRPr/>
          </a:p>
        </p:txBody>
      </p:sp>
      <p:sp>
        <p:nvSpPr>
          <p:cNvPr id="648" name="Google Shape;648;p73"/>
          <p:cNvSpPr/>
          <p:nvPr/>
        </p:nvSpPr>
        <p:spPr>
          <a:xfrm>
            <a:off x="990600" y="1123950"/>
            <a:ext cx="6934200" cy="353943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C586C0"/>
                </a:solidFill>
                <a:latin typeface="Consolas"/>
                <a:ea typeface="Consolas"/>
                <a:cs typeface="Consolas"/>
                <a:sym typeface="Consolas"/>
              </a:rPr>
              <a:t>import</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HostListener</a:t>
            </a:r>
            <a:r>
              <a:rPr lang="en-US" sz="1600">
                <a:solidFill>
                  <a:srgbClr val="D4D4D4"/>
                </a:solidFill>
                <a:latin typeface="Consolas"/>
                <a:ea typeface="Consolas"/>
                <a:cs typeface="Consolas"/>
                <a:sym typeface="Consolas"/>
              </a:rPr>
              <a:t>} </a:t>
            </a:r>
            <a:r>
              <a:rPr lang="en-US" sz="1600">
                <a:solidFill>
                  <a:srgbClr val="C586C0"/>
                </a:solidFill>
                <a:latin typeface="Consolas"/>
                <a:ea typeface="Consolas"/>
                <a:cs typeface="Consolas"/>
                <a:sym typeface="Consolas"/>
              </a:rPr>
              <a:t>from</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'@angular/core'</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br>
              <a:rPr lang="en-US" sz="1600">
                <a:solidFill>
                  <a:srgbClr val="D4D4D4"/>
                </a:solidFill>
                <a:latin typeface="Consolas"/>
                <a:ea typeface="Consolas"/>
                <a:cs typeface="Consolas"/>
                <a:sym typeface="Consolas"/>
              </a:rPr>
            </a:b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Directive</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selector:</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'[appHightlightColor]'</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C586C0"/>
                </a:solidFill>
                <a:latin typeface="Consolas"/>
                <a:ea typeface="Consolas"/>
                <a:cs typeface="Consolas"/>
                <a:sym typeface="Consolas"/>
              </a:rPr>
              <a:t>export</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class</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HighlightDirective</a:t>
            </a:r>
            <a:r>
              <a:rPr lang="en-US" sz="1600">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DCDCAA"/>
                </a:solidFill>
                <a:latin typeface="Consolas"/>
                <a:ea typeface="Consolas"/>
                <a:cs typeface="Consolas"/>
                <a:sym typeface="Consolas"/>
              </a:rPr>
              <a:t>HostListener</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CE9178"/>
                </a:solidFill>
                <a:latin typeface="Consolas"/>
                <a:ea typeface="Consolas"/>
                <a:cs typeface="Consolas"/>
                <a:sym typeface="Consolas"/>
              </a:rPr>
              <a:t>'mouseenter'</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DCDCAA"/>
                </a:solidFill>
                <a:latin typeface="Consolas"/>
                <a:ea typeface="Consolas"/>
                <a:cs typeface="Consolas"/>
                <a:sym typeface="Consolas"/>
              </a:rPr>
              <a:t>onMouseEnter</a:t>
            </a:r>
            <a:r>
              <a:rPr b="0" i="0" lang="en-US" sz="1600" u="none" cap="none" strike="noStrike">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600" u="none" cap="none" strike="noStrike">
                <a:solidFill>
                  <a:srgbClr val="569CD6"/>
                </a:solidFill>
                <a:latin typeface="Consolas"/>
                <a:ea typeface="Consolas"/>
                <a:cs typeface="Consolas"/>
                <a:sym typeface="Consolas"/>
              </a:rPr>
              <a:t>	this</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DCDCAA"/>
                </a:solidFill>
                <a:latin typeface="Consolas"/>
                <a:ea typeface="Consolas"/>
                <a:cs typeface="Consolas"/>
                <a:sym typeface="Consolas"/>
              </a:rPr>
              <a:t>highlight</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CE9178"/>
                </a:solidFill>
                <a:latin typeface="Consolas"/>
                <a:ea typeface="Consolas"/>
                <a:cs typeface="Consolas"/>
                <a:sym typeface="Consolas"/>
              </a:rPr>
              <a:t>'red'</a:t>
            </a:r>
            <a:r>
              <a:rPr b="0" i="0" lang="en-US" sz="1600" u="none" cap="none" strike="noStrike">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rPr b="0" i="0" lang="en-US" sz="1600" u="none" cap="none" strike="noStrike">
                <a:solidFill>
                  <a:srgbClr val="D4D4D4"/>
                </a:solidFill>
                <a:latin typeface="Consolas"/>
                <a:ea typeface="Consolas"/>
                <a:cs typeface="Consolas"/>
                <a:sym typeface="Consolas"/>
              </a:rPr>
              <a:t>}</a:t>
            </a:r>
            <a:br>
              <a:rPr b="0" i="0" lang="en-US" sz="1600" u="none" cap="none" strike="noStrike">
                <a:solidFill>
                  <a:srgbClr val="D4D4D4"/>
                </a:solidFill>
                <a:latin typeface="Consolas"/>
                <a:ea typeface="Consolas"/>
                <a:cs typeface="Consolas"/>
                <a:sym typeface="Consolas"/>
              </a:rPr>
            </a:b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DCDCAA"/>
                </a:solidFill>
                <a:latin typeface="Consolas"/>
                <a:ea typeface="Consolas"/>
                <a:cs typeface="Consolas"/>
                <a:sym typeface="Consolas"/>
              </a:rPr>
              <a:t>HostListener</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CE9178"/>
                </a:solidFill>
                <a:latin typeface="Consolas"/>
                <a:ea typeface="Consolas"/>
                <a:cs typeface="Consolas"/>
                <a:sym typeface="Consolas"/>
              </a:rPr>
              <a:t>'mouseleave'</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DCDCAA"/>
                </a:solidFill>
                <a:latin typeface="Consolas"/>
                <a:ea typeface="Consolas"/>
                <a:cs typeface="Consolas"/>
                <a:sym typeface="Consolas"/>
              </a:rPr>
              <a:t>onMouseLeave</a:t>
            </a:r>
            <a:r>
              <a:rPr b="0" i="0" lang="en-US" sz="1600" u="none" cap="none" strike="noStrike">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600" u="none" cap="none" strike="noStrike">
                <a:solidFill>
                  <a:srgbClr val="569CD6"/>
                </a:solidFill>
                <a:latin typeface="Consolas"/>
                <a:ea typeface="Consolas"/>
                <a:cs typeface="Consolas"/>
                <a:sym typeface="Consolas"/>
              </a:rPr>
              <a:t>	this</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DCDCAA"/>
                </a:solidFill>
                <a:latin typeface="Consolas"/>
                <a:ea typeface="Consolas"/>
                <a:cs typeface="Consolas"/>
                <a:sym typeface="Consolas"/>
              </a:rPr>
              <a:t>highlight</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569CD6"/>
                </a:solidFill>
                <a:latin typeface="Consolas"/>
                <a:ea typeface="Consolas"/>
                <a:cs typeface="Consolas"/>
                <a:sym typeface="Consolas"/>
              </a:rPr>
              <a:t>null</a:t>
            </a:r>
            <a:r>
              <a:rPr b="0" i="0" lang="en-US" sz="1600" u="none" cap="none" strike="noStrike">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rPr b="0" i="0" lang="en-US" sz="1600" u="none" cap="none" strike="noStrike">
                <a:solidFill>
                  <a:srgbClr val="D4D4D4"/>
                </a:solidFill>
                <a:latin typeface="Consolas"/>
                <a:ea typeface="Consolas"/>
                <a:cs typeface="Consolas"/>
                <a:sym typeface="Consolas"/>
              </a:rPr>
              <a:t>}</a:t>
            </a:r>
            <a:br>
              <a:rPr b="0" i="0" lang="en-US" sz="1600" u="none" cap="none" strike="noStrike">
                <a:solidFill>
                  <a:srgbClr val="D4D4D4"/>
                </a:solidFill>
                <a:latin typeface="Consolas"/>
                <a:ea typeface="Consolas"/>
                <a:cs typeface="Consolas"/>
                <a:sym typeface="Consolas"/>
              </a:rPr>
            </a:br>
            <a:r>
              <a:rPr b="0" i="0" lang="en-US" sz="1600" u="none" cap="none" strike="noStrike">
                <a:solidFill>
                  <a:srgbClr val="569CD6"/>
                </a:solidFill>
                <a:latin typeface="Consolas"/>
                <a:ea typeface="Consolas"/>
                <a:cs typeface="Consolas"/>
                <a:sym typeface="Consolas"/>
              </a:rPr>
              <a:t>private</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DCDCAA"/>
                </a:solidFill>
                <a:latin typeface="Consolas"/>
                <a:ea typeface="Consolas"/>
                <a:cs typeface="Consolas"/>
                <a:sym typeface="Consolas"/>
              </a:rPr>
              <a:t>highlight</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9CDCFE"/>
                </a:solidFill>
                <a:latin typeface="Consolas"/>
                <a:ea typeface="Consolas"/>
                <a:cs typeface="Consolas"/>
                <a:sym typeface="Consolas"/>
              </a:rPr>
              <a:t>color</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4EC9B0"/>
                </a:solidFill>
                <a:latin typeface="Consolas"/>
                <a:ea typeface="Consolas"/>
                <a:cs typeface="Consolas"/>
                <a:sym typeface="Consolas"/>
              </a:rPr>
              <a:t>string</a:t>
            </a:r>
            <a:r>
              <a:rPr b="0" i="0" lang="en-US" sz="1600" u="none" cap="none" strike="noStrike">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600" u="none" cap="none" strike="noStrike">
                <a:solidFill>
                  <a:srgbClr val="569CD6"/>
                </a:solidFill>
                <a:latin typeface="Consolas"/>
                <a:ea typeface="Consolas"/>
                <a:cs typeface="Consolas"/>
                <a:sym typeface="Consolas"/>
              </a:rPr>
              <a:t>	this</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9CDCFE"/>
                </a:solidFill>
                <a:latin typeface="Consolas"/>
                <a:ea typeface="Consolas"/>
                <a:cs typeface="Consolas"/>
                <a:sym typeface="Consolas"/>
              </a:rPr>
              <a:t>el</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9CDCFE"/>
                </a:solidFill>
                <a:latin typeface="Consolas"/>
                <a:ea typeface="Consolas"/>
                <a:cs typeface="Consolas"/>
                <a:sym typeface="Consolas"/>
              </a:rPr>
              <a:t>nativeElement</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9CDCFE"/>
                </a:solidFill>
                <a:latin typeface="Consolas"/>
                <a:ea typeface="Consolas"/>
                <a:cs typeface="Consolas"/>
                <a:sym typeface="Consolas"/>
              </a:rPr>
              <a:t>style</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9CDCFE"/>
                </a:solidFill>
                <a:latin typeface="Consolas"/>
                <a:ea typeface="Consolas"/>
                <a:cs typeface="Consolas"/>
                <a:sym typeface="Consolas"/>
              </a:rPr>
              <a:t>backgroundColor</a:t>
            </a:r>
            <a:r>
              <a:rPr b="0" i="0" lang="en-US" sz="1600" u="none" cap="none" strike="noStrike">
                <a:solidFill>
                  <a:srgbClr val="D4D4D4"/>
                </a:solidFill>
                <a:latin typeface="Consolas"/>
                <a:ea typeface="Consolas"/>
                <a:cs typeface="Consolas"/>
                <a:sym typeface="Consolas"/>
              </a:rPr>
              <a:t> = </a:t>
            </a:r>
            <a:r>
              <a:rPr b="0" i="0" lang="en-US" sz="1600" u="none" cap="none" strike="noStrike">
                <a:solidFill>
                  <a:srgbClr val="9CDCFE"/>
                </a:solidFill>
                <a:latin typeface="Consolas"/>
                <a:ea typeface="Consolas"/>
                <a:cs typeface="Consolas"/>
                <a:sym typeface="Consolas"/>
              </a:rPr>
              <a:t>color</a:t>
            </a:r>
            <a:r>
              <a:rPr b="0" i="0" lang="en-US" sz="1600" u="none" cap="none" strike="noStrike">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rPr b="0" i="0" lang="en-US" sz="1600" u="none" cap="none" strike="noStrike">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a:t>
            </a:r>
            <a:endParaRPr b="0" sz="1600">
              <a:solidFill>
                <a:srgbClr val="D4D4D4"/>
              </a:solidFill>
              <a:latin typeface="Consolas"/>
              <a:ea typeface="Consolas"/>
              <a:cs typeface="Consolas"/>
              <a:sym typeface="Consolas"/>
            </a:endParaRPr>
          </a:p>
        </p:txBody>
      </p:sp>
      <p:sp>
        <p:nvSpPr>
          <p:cNvPr id="649" name="Google Shape;649;p73"/>
          <p:cNvSpPr/>
          <p:nvPr/>
        </p:nvSpPr>
        <p:spPr>
          <a:xfrm>
            <a:off x="990600" y="816334"/>
            <a:ext cx="69342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highlight.directive.ts</a:t>
            </a:r>
            <a:endParaRPr sz="1800">
              <a:solidFill>
                <a:schemeClr val="lt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74"/>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Structural directives</a:t>
            </a:r>
            <a:endParaRPr/>
          </a:p>
        </p:txBody>
      </p:sp>
      <p:sp>
        <p:nvSpPr>
          <p:cNvPr id="655" name="Google Shape;655;p74"/>
          <p:cNvSpPr/>
          <p:nvPr/>
        </p:nvSpPr>
        <p:spPr>
          <a:xfrm>
            <a:off x="304800" y="971550"/>
            <a:ext cx="76962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Template.html</a:t>
            </a:r>
            <a:endParaRPr/>
          </a:p>
        </p:txBody>
      </p:sp>
      <p:sp>
        <p:nvSpPr>
          <p:cNvPr id="656" name="Google Shape;656;p74"/>
          <p:cNvSpPr/>
          <p:nvPr/>
        </p:nvSpPr>
        <p:spPr>
          <a:xfrm>
            <a:off x="298450" y="1279166"/>
            <a:ext cx="7702550" cy="2308324"/>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ng-template</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ngIf</a:t>
            </a:r>
            <a:r>
              <a:rPr lang="en-US" sz="1800">
                <a:solidFill>
                  <a:srgbClr val="D4D4D4"/>
                </a:solidFill>
                <a:latin typeface="Consolas"/>
                <a:ea typeface="Consolas"/>
                <a:cs typeface="Consolas"/>
                <a:sym typeface="Consolas"/>
              </a:rPr>
              <a:t>]=</a:t>
            </a:r>
            <a:r>
              <a:rPr lang="en-US" sz="1800">
                <a:solidFill>
                  <a:srgbClr val="CE9178"/>
                </a:solidFill>
                <a:latin typeface="Consolas"/>
                <a:ea typeface="Consolas"/>
                <a:cs typeface="Consolas"/>
                <a:sym typeface="Consolas"/>
              </a:rPr>
              <a:t>"conditionExp"</a:t>
            </a:r>
            <a:r>
              <a:rPr lang="en-US" sz="1800">
                <a:solidFill>
                  <a:srgbClr val="808080"/>
                </a:solidFill>
                <a:latin typeface="Consolas"/>
                <a:ea typeface="Consolas"/>
                <a:cs typeface="Consolas"/>
                <a:sym typeface="Consolas"/>
              </a:rPr>
              <a:t>&gt;</a:t>
            </a:r>
            <a:r>
              <a:rPr lang="en-US" sz="1800">
                <a:solidFill>
                  <a:srgbClr val="D4D4D4"/>
                </a:solidFill>
                <a:latin typeface="Consolas"/>
                <a:ea typeface="Consolas"/>
                <a:cs typeface="Consolas"/>
                <a:sym typeface="Consolas"/>
              </a:rPr>
              <a:t>&lt;&gt;&lt;&gt;</a:t>
            </a: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ng-template</a:t>
            </a:r>
            <a:r>
              <a:rPr lang="en-US" sz="1800">
                <a:solidFill>
                  <a:srgbClr val="808080"/>
                </a:solidFill>
                <a:latin typeface="Consolas"/>
                <a:ea typeface="Consolas"/>
                <a:cs typeface="Consolas"/>
                <a:sym typeface="Consolas"/>
              </a:rPr>
              <a:t>&gt;</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div</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ngIf</a:t>
            </a:r>
            <a:r>
              <a:rPr lang="en-US" sz="1800">
                <a:solidFill>
                  <a:srgbClr val="D4D4D4"/>
                </a:solidFill>
                <a:latin typeface="Consolas"/>
                <a:ea typeface="Consolas"/>
                <a:cs typeface="Consolas"/>
                <a:sym typeface="Consolas"/>
              </a:rPr>
              <a:t>=</a:t>
            </a:r>
            <a:r>
              <a:rPr lang="en-US" sz="1800">
                <a:solidFill>
                  <a:srgbClr val="CE9178"/>
                </a:solidFill>
                <a:latin typeface="Consolas"/>
                <a:ea typeface="Consolas"/>
                <a:cs typeface="Consolas"/>
                <a:sym typeface="Consolas"/>
              </a:rPr>
              <a:t>"conditionExp"</a:t>
            </a:r>
            <a:r>
              <a:rPr lang="en-US" sz="1800">
                <a:solidFill>
                  <a:srgbClr val="808080"/>
                </a:solidFill>
                <a:latin typeface="Consolas"/>
                <a:ea typeface="Consolas"/>
                <a:cs typeface="Consolas"/>
                <a:sym typeface="Consolas"/>
              </a:rPr>
              <a:t>&gt;</a:t>
            </a:r>
            <a:r>
              <a:rPr lang="en-US" sz="1800">
                <a:solidFill>
                  <a:srgbClr val="D4D4D4"/>
                </a:solidFill>
                <a:latin typeface="Consolas"/>
                <a:ea typeface="Consolas"/>
                <a:cs typeface="Consolas"/>
                <a:sym typeface="Consolas"/>
              </a:rPr>
              <a:t>NotHidden</a:t>
            </a: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div</a:t>
            </a:r>
            <a:r>
              <a:rPr lang="en-US" sz="1800">
                <a:solidFill>
                  <a:srgbClr val="808080"/>
                </a:solidFill>
                <a:latin typeface="Consolas"/>
                <a:ea typeface="Consolas"/>
                <a:cs typeface="Consolas"/>
                <a:sym typeface="Consolas"/>
              </a:rPr>
              <a:t>&gt;</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br>
              <a:rPr lang="en-US" sz="1800">
                <a:solidFill>
                  <a:srgbClr val="D4D4D4"/>
                </a:solidFill>
                <a:latin typeface="Consolas"/>
                <a:ea typeface="Consolas"/>
                <a:cs typeface="Consolas"/>
                <a:sym typeface="Consolas"/>
              </a:rPr>
            </a:b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div</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ngSwitch</a:t>
            </a:r>
            <a:r>
              <a:rPr lang="en-US" sz="1800">
                <a:solidFill>
                  <a:srgbClr val="D4D4D4"/>
                </a:solidFill>
                <a:latin typeface="Consolas"/>
                <a:ea typeface="Consolas"/>
                <a:cs typeface="Consolas"/>
                <a:sym typeface="Consolas"/>
              </a:rPr>
              <a:t>]=</a:t>
            </a:r>
            <a:r>
              <a:rPr lang="en-US" sz="1800">
                <a:solidFill>
                  <a:srgbClr val="CE9178"/>
                </a:solidFill>
                <a:latin typeface="Consolas"/>
                <a:ea typeface="Consolas"/>
                <a:cs typeface="Consolas"/>
                <a:sym typeface="Consolas"/>
              </a:rPr>
              <a:t>"selectionExp"</a:t>
            </a:r>
            <a:r>
              <a:rPr lang="en-US" sz="1800">
                <a:solidFill>
                  <a:srgbClr val="808080"/>
                </a:solidFill>
                <a:latin typeface="Consolas"/>
                <a:ea typeface="Consolas"/>
                <a:cs typeface="Consolas"/>
                <a:sym typeface="Consolas"/>
              </a:rPr>
              <a:t>&gt;</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ng-template</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ngSwitchCase</a:t>
            </a:r>
            <a:r>
              <a:rPr lang="en-US" sz="1800">
                <a:solidFill>
                  <a:srgbClr val="D4D4D4"/>
                </a:solidFill>
                <a:latin typeface="Consolas"/>
                <a:ea typeface="Consolas"/>
                <a:cs typeface="Consolas"/>
                <a:sym typeface="Consolas"/>
              </a:rPr>
              <a:t>]=</a:t>
            </a:r>
            <a:r>
              <a:rPr lang="en-US" sz="1800">
                <a:solidFill>
                  <a:srgbClr val="CE9178"/>
                </a:solidFill>
                <a:latin typeface="Consolas"/>
                <a:ea typeface="Consolas"/>
                <a:cs typeface="Consolas"/>
                <a:sym typeface="Consolas"/>
              </a:rPr>
              <a:t>"1"</a:t>
            </a:r>
            <a:r>
              <a:rPr lang="en-US" sz="1800">
                <a:solidFill>
                  <a:srgbClr val="808080"/>
                </a:solidFill>
                <a:latin typeface="Consolas"/>
                <a:ea typeface="Consolas"/>
                <a:cs typeface="Consolas"/>
                <a:sym typeface="Consolas"/>
              </a:rPr>
              <a:t>&gt;</a:t>
            </a:r>
            <a:r>
              <a:rPr lang="en-US" sz="1800">
                <a:solidFill>
                  <a:srgbClr val="D4D4D4"/>
                </a:solidFill>
                <a:latin typeface="Consolas"/>
                <a:ea typeface="Consolas"/>
                <a:cs typeface="Consolas"/>
                <a:sym typeface="Consolas"/>
              </a:rPr>
              <a:t>1</a:t>
            </a: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ng-template</a:t>
            </a:r>
            <a:r>
              <a:rPr lang="en-US" sz="1800">
                <a:solidFill>
                  <a:srgbClr val="808080"/>
                </a:solidFill>
                <a:latin typeface="Consolas"/>
                <a:ea typeface="Consolas"/>
                <a:cs typeface="Consolas"/>
                <a:sym typeface="Consolas"/>
              </a:rPr>
              <a:t>&gt;</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ng-template</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ngSwitchCase</a:t>
            </a:r>
            <a:r>
              <a:rPr lang="en-US" sz="1800">
                <a:solidFill>
                  <a:srgbClr val="D4D4D4"/>
                </a:solidFill>
                <a:latin typeface="Consolas"/>
                <a:ea typeface="Consolas"/>
                <a:cs typeface="Consolas"/>
                <a:sym typeface="Consolas"/>
              </a:rPr>
              <a:t>=</a:t>
            </a:r>
            <a:r>
              <a:rPr lang="en-US" sz="1800">
                <a:solidFill>
                  <a:srgbClr val="CE9178"/>
                </a:solidFill>
                <a:latin typeface="Consolas"/>
                <a:ea typeface="Consolas"/>
                <a:cs typeface="Consolas"/>
                <a:sym typeface="Consolas"/>
              </a:rPr>
              <a:t>"2"</a:t>
            </a:r>
            <a:r>
              <a:rPr lang="en-US" sz="1800">
                <a:solidFill>
                  <a:srgbClr val="808080"/>
                </a:solidFill>
                <a:latin typeface="Consolas"/>
                <a:ea typeface="Consolas"/>
                <a:cs typeface="Consolas"/>
                <a:sym typeface="Consolas"/>
              </a:rPr>
              <a:t>&gt;</a:t>
            </a:r>
            <a:r>
              <a:rPr lang="en-US" sz="1800">
                <a:solidFill>
                  <a:srgbClr val="D4D4D4"/>
                </a:solidFill>
                <a:latin typeface="Consolas"/>
                <a:ea typeface="Consolas"/>
                <a:cs typeface="Consolas"/>
                <a:sym typeface="Consolas"/>
              </a:rPr>
              <a:t>2</a:t>
            </a: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ng-template</a:t>
            </a:r>
            <a:r>
              <a:rPr lang="en-US" sz="1800">
                <a:solidFill>
                  <a:srgbClr val="808080"/>
                </a:solidFill>
                <a:latin typeface="Consolas"/>
                <a:ea typeface="Consolas"/>
                <a:cs typeface="Consolas"/>
                <a:sym typeface="Consolas"/>
              </a:rPr>
              <a:t>&gt;</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ng-template</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ngSwitchDefault</a:t>
            </a:r>
            <a:r>
              <a:rPr lang="en-US" sz="1800">
                <a:solidFill>
                  <a:srgbClr val="808080"/>
                </a:solidFill>
                <a:latin typeface="Consolas"/>
                <a:ea typeface="Consolas"/>
                <a:cs typeface="Consolas"/>
                <a:sym typeface="Consolas"/>
              </a:rPr>
              <a:t>&gt;</a:t>
            </a:r>
            <a:r>
              <a:rPr lang="en-US" sz="1800">
                <a:solidFill>
                  <a:srgbClr val="D4D4D4"/>
                </a:solidFill>
                <a:latin typeface="Consolas"/>
                <a:ea typeface="Consolas"/>
                <a:cs typeface="Consolas"/>
                <a:sym typeface="Consolas"/>
              </a:rPr>
              <a:t>999</a:t>
            </a: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ng-template</a:t>
            </a:r>
            <a:r>
              <a:rPr lang="en-US" sz="1800">
                <a:solidFill>
                  <a:srgbClr val="808080"/>
                </a:solidFill>
                <a:latin typeface="Consolas"/>
                <a:ea typeface="Consolas"/>
                <a:cs typeface="Consolas"/>
                <a:sym typeface="Consolas"/>
              </a:rPr>
              <a:t>&gt;</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div</a:t>
            </a:r>
            <a:r>
              <a:rPr lang="en-US" sz="1800">
                <a:solidFill>
                  <a:srgbClr val="808080"/>
                </a:solidFill>
                <a:latin typeface="Consolas"/>
                <a:ea typeface="Consolas"/>
                <a:cs typeface="Consolas"/>
                <a:sym typeface="Consolas"/>
              </a:rPr>
              <a:t>&gt;</a:t>
            </a:r>
            <a:endParaRPr b="0" sz="1800">
              <a:solidFill>
                <a:srgbClr val="D4D4D4"/>
              </a:solidFill>
              <a:latin typeface="Consolas"/>
              <a:ea typeface="Consolas"/>
              <a:cs typeface="Consolas"/>
              <a:sym typeface="Consolas"/>
            </a:endParaRPr>
          </a:p>
        </p:txBody>
      </p:sp>
      <p:pic>
        <p:nvPicPr>
          <p:cNvPr id="657" name="Google Shape;657;p74"/>
          <p:cNvPicPr preferRelativeResize="0"/>
          <p:nvPr/>
        </p:nvPicPr>
        <p:blipFill rotWithShape="1">
          <a:blip r:embed="rId3">
            <a:alphaModFix/>
          </a:blip>
          <a:srcRect b="0" l="0" r="0" t="0"/>
          <a:stretch/>
        </p:blipFill>
        <p:spPr>
          <a:xfrm>
            <a:off x="336550" y="3959151"/>
            <a:ext cx="1350644" cy="633484"/>
          </a:xfrm>
          <a:prstGeom prst="rect">
            <a:avLst/>
          </a:prstGeom>
          <a:noFill/>
          <a:ln cap="flat" cmpd="sng" w="19050">
            <a:solidFill>
              <a:srgbClr val="92D050"/>
            </a:solidFill>
            <a:prstDash val="solid"/>
            <a:round/>
            <a:headEnd len="sm" w="sm" type="none"/>
            <a:tailEnd len="sm" w="sm" type="none"/>
          </a:ln>
        </p:spPr>
      </p:pic>
      <p:sp>
        <p:nvSpPr>
          <p:cNvPr id="658" name="Google Shape;658;p74"/>
          <p:cNvSpPr/>
          <p:nvPr/>
        </p:nvSpPr>
        <p:spPr>
          <a:xfrm>
            <a:off x="317500" y="3638550"/>
            <a:ext cx="1369693" cy="307616"/>
          </a:xfrm>
          <a:prstGeom prst="round2SameRect">
            <a:avLst>
              <a:gd fmla="val 16667" name="adj1"/>
              <a:gd fmla="val 0" name="adj2"/>
            </a:avLst>
          </a:prstGeom>
          <a:solidFill>
            <a:srgbClr val="92D050"/>
          </a:solidFill>
          <a:ln cap="flat" cmpd="sng" w="1905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Browser</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75"/>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Structural directives</a:t>
            </a:r>
            <a:endParaRPr/>
          </a:p>
        </p:txBody>
      </p:sp>
      <p:sp>
        <p:nvSpPr>
          <p:cNvPr id="664" name="Google Shape;664;p75"/>
          <p:cNvSpPr/>
          <p:nvPr/>
        </p:nvSpPr>
        <p:spPr>
          <a:xfrm>
            <a:off x="152400" y="895350"/>
            <a:ext cx="87630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Template.html</a:t>
            </a:r>
            <a:endParaRPr/>
          </a:p>
        </p:txBody>
      </p:sp>
      <p:sp>
        <p:nvSpPr>
          <p:cNvPr id="665" name="Google Shape;665;p75"/>
          <p:cNvSpPr/>
          <p:nvPr/>
        </p:nvSpPr>
        <p:spPr>
          <a:xfrm>
            <a:off x="152400" y="1202966"/>
            <a:ext cx="8763000" cy="3139321"/>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ul</a:t>
            </a:r>
            <a:r>
              <a:rPr lang="en-US" sz="1800">
                <a:solidFill>
                  <a:srgbClr val="808080"/>
                </a:solidFill>
                <a:latin typeface="Consolas"/>
                <a:ea typeface="Consolas"/>
                <a:cs typeface="Consolas"/>
                <a:sym typeface="Consolas"/>
              </a:rPr>
              <a:t>&gt;</a:t>
            </a:r>
            <a:endParaRPr sz="1800">
              <a:solidFill>
                <a:srgbClr val="D4D4D4"/>
              </a:solidFill>
              <a:latin typeface="Consolas"/>
              <a:ea typeface="Consolas"/>
              <a:cs typeface="Consolas"/>
              <a:sym typeface="Consolas"/>
            </a:endParaRPr>
          </a:p>
          <a:p>
            <a:pPr indent="0" lvl="1" marL="457200" marR="0" rtl="0" algn="l">
              <a:spcBef>
                <a:spcPts val="0"/>
              </a:spcBef>
              <a:spcAft>
                <a:spcPts val="0"/>
              </a:spcAft>
              <a:buNone/>
            </a:pPr>
            <a:r>
              <a:rPr b="0" i="0" lang="en-US" sz="1800" u="none" cap="none" strike="noStrike">
                <a:solidFill>
                  <a:srgbClr val="808080"/>
                </a:solidFill>
                <a:latin typeface="Consolas"/>
                <a:ea typeface="Consolas"/>
                <a:cs typeface="Consolas"/>
                <a:sym typeface="Consolas"/>
              </a:rPr>
              <a:t>&lt;</a:t>
            </a:r>
            <a:r>
              <a:rPr b="0" i="0" lang="en-US" sz="1800" u="none" cap="none" strike="noStrike">
                <a:solidFill>
                  <a:srgbClr val="569CD6"/>
                </a:solidFill>
                <a:latin typeface="Consolas"/>
                <a:ea typeface="Consolas"/>
                <a:cs typeface="Consolas"/>
                <a:sym typeface="Consolas"/>
              </a:rPr>
              <a:t>ng-template</a:t>
            </a:r>
            <a:r>
              <a:rPr b="0" i="0" lang="en-US" sz="1800" u="none" cap="none" strike="noStrike">
                <a:solidFill>
                  <a:srgbClr val="D4D4D4"/>
                </a:solidFill>
                <a:latin typeface="Consolas"/>
                <a:ea typeface="Consolas"/>
                <a:cs typeface="Consolas"/>
                <a:sym typeface="Consolas"/>
              </a:rPr>
              <a:t> </a:t>
            </a:r>
            <a:r>
              <a:rPr b="0" i="0" lang="en-US" sz="1800" u="none" cap="none" strike="noStrike">
                <a:solidFill>
                  <a:srgbClr val="9CDCFE"/>
                </a:solidFill>
                <a:latin typeface="Consolas"/>
                <a:ea typeface="Consolas"/>
                <a:cs typeface="Consolas"/>
                <a:sym typeface="Consolas"/>
              </a:rPr>
              <a:t>ngFor</a:t>
            </a:r>
            <a:r>
              <a:rPr b="0" i="0" lang="en-US" sz="1800" u="none" cap="none" strike="noStrike">
                <a:solidFill>
                  <a:srgbClr val="D4D4D4"/>
                </a:solidFill>
                <a:latin typeface="Consolas"/>
                <a:ea typeface="Consolas"/>
                <a:cs typeface="Consolas"/>
                <a:sym typeface="Consolas"/>
              </a:rPr>
              <a:t> </a:t>
            </a:r>
            <a:r>
              <a:rPr b="0" i="0" lang="en-US" sz="1800" u="none" cap="none" strike="noStrike">
                <a:solidFill>
                  <a:srgbClr val="9CDCFE"/>
                </a:solidFill>
                <a:latin typeface="Consolas"/>
                <a:ea typeface="Consolas"/>
                <a:cs typeface="Consolas"/>
                <a:sym typeface="Consolas"/>
              </a:rPr>
              <a:t>let-item</a:t>
            </a:r>
            <a:r>
              <a:rPr b="0" i="0" lang="en-US" sz="1800" u="none" cap="none" strike="noStrike">
                <a:solidFill>
                  <a:srgbClr val="D4D4D4"/>
                </a:solidFill>
                <a:latin typeface="Consolas"/>
                <a:ea typeface="Consolas"/>
                <a:cs typeface="Consolas"/>
                <a:sym typeface="Consolas"/>
              </a:rPr>
              <a:t> </a:t>
            </a:r>
            <a:r>
              <a:rPr b="0" i="0" lang="en-US" sz="1800" u="none" cap="none" strike="noStrike">
                <a:solidFill>
                  <a:srgbClr val="9CDCFE"/>
                </a:solidFill>
                <a:latin typeface="Consolas"/>
                <a:ea typeface="Consolas"/>
                <a:cs typeface="Consolas"/>
                <a:sym typeface="Consolas"/>
              </a:rPr>
              <a:t>let-i</a:t>
            </a:r>
            <a:r>
              <a:rPr b="0" i="0" lang="en-US" sz="1800" u="none" cap="none" strike="noStrike">
                <a:solidFill>
                  <a:srgbClr val="D4D4D4"/>
                </a:solidFill>
                <a:latin typeface="Consolas"/>
                <a:ea typeface="Consolas"/>
                <a:cs typeface="Consolas"/>
                <a:sym typeface="Consolas"/>
              </a:rPr>
              <a:t>=</a:t>
            </a:r>
            <a:r>
              <a:rPr b="0" i="0" lang="en-US" sz="1800" u="none" cap="none" strike="noStrike">
                <a:solidFill>
                  <a:srgbClr val="CE9178"/>
                </a:solidFill>
                <a:latin typeface="Consolas"/>
                <a:ea typeface="Consolas"/>
                <a:cs typeface="Consolas"/>
                <a:sym typeface="Consolas"/>
              </a:rPr>
              <a:t>"index"</a:t>
            </a:r>
            <a:r>
              <a:rPr b="0" i="0" lang="en-US" sz="1800" u="none" cap="none" strike="noStrike">
                <a:solidFill>
                  <a:srgbClr val="D4D4D4"/>
                </a:solidFill>
                <a:latin typeface="Consolas"/>
                <a:ea typeface="Consolas"/>
                <a:cs typeface="Consolas"/>
                <a:sym typeface="Consolas"/>
              </a:rPr>
              <a:t> [</a:t>
            </a:r>
            <a:r>
              <a:rPr b="0" i="0" lang="en-US" sz="1800" u="none" cap="none" strike="noStrike">
                <a:solidFill>
                  <a:srgbClr val="9CDCFE"/>
                </a:solidFill>
                <a:latin typeface="Consolas"/>
                <a:ea typeface="Consolas"/>
                <a:cs typeface="Consolas"/>
                <a:sym typeface="Consolas"/>
              </a:rPr>
              <a:t>ngForOf</a:t>
            </a:r>
            <a:r>
              <a:rPr b="0" i="0" lang="en-US" sz="1800" u="none" cap="none" strike="noStrike">
                <a:solidFill>
                  <a:srgbClr val="D4D4D4"/>
                </a:solidFill>
                <a:latin typeface="Consolas"/>
                <a:ea typeface="Consolas"/>
                <a:cs typeface="Consolas"/>
                <a:sym typeface="Consolas"/>
              </a:rPr>
              <a:t>]=</a:t>
            </a:r>
            <a:r>
              <a:rPr b="0" i="0" lang="en-US" sz="1800" u="none" cap="none" strike="noStrike">
                <a:solidFill>
                  <a:srgbClr val="CE9178"/>
                </a:solidFill>
                <a:latin typeface="Consolas"/>
                <a:ea typeface="Consolas"/>
                <a:cs typeface="Consolas"/>
                <a:sym typeface="Consolas"/>
              </a:rPr>
              <a:t>"list"</a:t>
            </a:r>
            <a:r>
              <a:rPr b="0" i="0" lang="en-US" sz="1800" u="none" cap="none" strike="noStrike">
                <a:solidFill>
                  <a:srgbClr val="808080"/>
                </a:solidFill>
                <a:latin typeface="Consolas"/>
                <a:ea typeface="Consolas"/>
                <a:cs typeface="Consolas"/>
                <a:sym typeface="Consolas"/>
              </a:rPr>
              <a:t>&gt;</a:t>
            </a:r>
            <a:endParaRPr b="0" i="0" sz="1800" u="none" cap="none" strike="noStrike">
              <a:solidFill>
                <a:srgbClr val="D4D4D4"/>
              </a:solidFill>
              <a:latin typeface="Consolas"/>
              <a:ea typeface="Consolas"/>
              <a:cs typeface="Consolas"/>
              <a:sym typeface="Consolas"/>
            </a:endParaRPr>
          </a:p>
          <a:p>
            <a:pPr indent="0" lvl="2" marL="914400" marR="0" rtl="0" algn="l">
              <a:spcBef>
                <a:spcPts val="0"/>
              </a:spcBef>
              <a:spcAft>
                <a:spcPts val="0"/>
              </a:spcAft>
              <a:buNone/>
            </a:pPr>
            <a:r>
              <a:rPr b="0" i="0" lang="en-US" sz="1800" u="none" cap="none" strike="noStrike">
                <a:solidFill>
                  <a:srgbClr val="808080"/>
                </a:solidFill>
                <a:latin typeface="Consolas"/>
                <a:ea typeface="Consolas"/>
                <a:cs typeface="Consolas"/>
                <a:sym typeface="Consolas"/>
              </a:rPr>
              <a:t>&lt;</a:t>
            </a:r>
            <a:r>
              <a:rPr b="0" i="0" lang="en-US" sz="1800" u="none" cap="none" strike="noStrike">
                <a:solidFill>
                  <a:srgbClr val="569CD6"/>
                </a:solidFill>
                <a:latin typeface="Consolas"/>
                <a:ea typeface="Consolas"/>
                <a:cs typeface="Consolas"/>
                <a:sym typeface="Consolas"/>
              </a:rPr>
              <a:t>li</a:t>
            </a:r>
            <a:r>
              <a:rPr b="0" i="0" lang="en-US" sz="1800" u="none" cap="none" strike="noStrike">
                <a:solidFill>
                  <a:srgbClr val="808080"/>
                </a:solidFill>
                <a:latin typeface="Consolas"/>
                <a:ea typeface="Consolas"/>
                <a:cs typeface="Consolas"/>
                <a:sym typeface="Consolas"/>
              </a:rPr>
              <a:t>&gt;</a:t>
            </a:r>
            <a:endParaRPr b="0" i="0" sz="1800" u="none" cap="none" strike="noStrike">
              <a:solidFill>
                <a:srgbClr val="D4D4D4"/>
              </a:solidFill>
              <a:latin typeface="Consolas"/>
              <a:ea typeface="Consolas"/>
              <a:cs typeface="Consolas"/>
              <a:sym typeface="Consolas"/>
            </a:endParaRPr>
          </a:p>
          <a:p>
            <a:pPr indent="0" lvl="2" marL="914400" marR="0" rtl="0" algn="l">
              <a:spcBef>
                <a:spcPts val="0"/>
              </a:spcBef>
              <a:spcAft>
                <a:spcPts val="0"/>
              </a:spcAft>
              <a:buNone/>
            </a:pPr>
            <a:r>
              <a:rPr b="0" i="0" lang="en-US" sz="1800" u="none" cap="none" strike="noStrike">
                <a:solidFill>
                  <a:srgbClr val="D4D4D4"/>
                </a:solidFill>
                <a:latin typeface="Consolas"/>
                <a:ea typeface="Consolas"/>
                <a:cs typeface="Consolas"/>
                <a:sym typeface="Consolas"/>
              </a:rPr>
              <a:t>	{{i}}: {{item}}</a:t>
            </a:r>
            <a:endParaRPr/>
          </a:p>
          <a:p>
            <a:pPr indent="0" lvl="2" marL="914400" marR="0" rtl="0" algn="l">
              <a:spcBef>
                <a:spcPts val="0"/>
              </a:spcBef>
              <a:spcAft>
                <a:spcPts val="0"/>
              </a:spcAft>
              <a:buNone/>
            </a:pPr>
            <a:r>
              <a:rPr b="0" i="0" lang="en-US" sz="1800" u="none" cap="none" strike="noStrike">
                <a:solidFill>
                  <a:srgbClr val="808080"/>
                </a:solidFill>
                <a:latin typeface="Consolas"/>
                <a:ea typeface="Consolas"/>
                <a:cs typeface="Consolas"/>
                <a:sym typeface="Consolas"/>
              </a:rPr>
              <a:t>&lt;/</a:t>
            </a:r>
            <a:r>
              <a:rPr b="0" i="0" lang="en-US" sz="1800" u="none" cap="none" strike="noStrike">
                <a:solidFill>
                  <a:srgbClr val="569CD6"/>
                </a:solidFill>
                <a:latin typeface="Consolas"/>
                <a:ea typeface="Consolas"/>
                <a:cs typeface="Consolas"/>
                <a:sym typeface="Consolas"/>
              </a:rPr>
              <a:t>li</a:t>
            </a:r>
            <a:r>
              <a:rPr b="0" i="0" lang="en-US" sz="1800" u="none" cap="none" strike="noStrike">
                <a:solidFill>
                  <a:srgbClr val="808080"/>
                </a:solidFill>
                <a:latin typeface="Consolas"/>
                <a:ea typeface="Consolas"/>
                <a:cs typeface="Consolas"/>
                <a:sym typeface="Consolas"/>
              </a:rPr>
              <a:t>&gt;</a:t>
            </a:r>
            <a:endParaRPr b="0" i="0" sz="1800" u="none" cap="none" strike="noStrike">
              <a:solidFill>
                <a:srgbClr val="D4D4D4"/>
              </a:solidFill>
              <a:latin typeface="Consolas"/>
              <a:ea typeface="Consolas"/>
              <a:cs typeface="Consolas"/>
              <a:sym typeface="Consolas"/>
            </a:endParaRPr>
          </a:p>
          <a:p>
            <a:pPr indent="0" lvl="1" marL="457200" marR="0" rtl="0" algn="l">
              <a:spcBef>
                <a:spcPts val="0"/>
              </a:spcBef>
              <a:spcAft>
                <a:spcPts val="0"/>
              </a:spcAft>
              <a:buNone/>
            </a:pPr>
            <a:r>
              <a:rPr b="0" i="0" lang="en-US" sz="1800" u="none" cap="none" strike="noStrike">
                <a:solidFill>
                  <a:srgbClr val="808080"/>
                </a:solidFill>
                <a:latin typeface="Consolas"/>
                <a:ea typeface="Consolas"/>
                <a:cs typeface="Consolas"/>
                <a:sym typeface="Consolas"/>
              </a:rPr>
              <a:t>&lt;/</a:t>
            </a:r>
            <a:r>
              <a:rPr b="0" i="0" lang="en-US" sz="1800" u="none" cap="none" strike="noStrike">
                <a:solidFill>
                  <a:srgbClr val="569CD6"/>
                </a:solidFill>
                <a:latin typeface="Consolas"/>
                <a:ea typeface="Consolas"/>
                <a:cs typeface="Consolas"/>
                <a:sym typeface="Consolas"/>
              </a:rPr>
              <a:t>ng-template</a:t>
            </a:r>
            <a:r>
              <a:rPr b="0" i="0" lang="en-US" sz="1800" u="none" cap="none" strike="noStrike">
                <a:solidFill>
                  <a:srgbClr val="808080"/>
                </a:solidFill>
                <a:latin typeface="Consolas"/>
                <a:ea typeface="Consolas"/>
                <a:cs typeface="Consolas"/>
                <a:sym typeface="Consolas"/>
              </a:rPr>
              <a:t>&gt;</a:t>
            </a:r>
            <a:endParaRPr b="0" i="0" sz="1800" u="none" cap="none" strike="noStrike">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ul</a:t>
            </a:r>
            <a:r>
              <a:rPr lang="en-US" sz="1800">
                <a:solidFill>
                  <a:srgbClr val="808080"/>
                </a:solidFill>
                <a:latin typeface="Consolas"/>
                <a:ea typeface="Consolas"/>
                <a:cs typeface="Consolas"/>
                <a:sym typeface="Consolas"/>
              </a:rPr>
              <a:t>&gt;</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br>
              <a:rPr lang="en-US" sz="1800">
                <a:solidFill>
                  <a:srgbClr val="D4D4D4"/>
                </a:solidFill>
                <a:latin typeface="Consolas"/>
                <a:ea typeface="Consolas"/>
                <a:cs typeface="Consolas"/>
                <a:sym typeface="Consolas"/>
              </a:rPr>
            </a:b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ul</a:t>
            </a:r>
            <a:r>
              <a:rPr lang="en-US" sz="1800">
                <a:solidFill>
                  <a:srgbClr val="808080"/>
                </a:solidFill>
                <a:latin typeface="Consolas"/>
                <a:ea typeface="Consolas"/>
                <a:cs typeface="Consolas"/>
                <a:sym typeface="Consolas"/>
              </a:rPr>
              <a:t>&gt;</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808080"/>
                </a:solidFill>
                <a:latin typeface="Consolas"/>
                <a:ea typeface="Consolas"/>
                <a:cs typeface="Consolas"/>
                <a:sym typeface="Consolas"/>
              </a:rPr>
              <a:t>    &lt;</a:t>
            </a:r>
            <a:r>
              <a:rPr lang="en-US" sz="1800">
                <a:solidFill>
                  <a:srgbClr val="569CD6"/>
                </a:solidFill>
                <a:latin typeface="Consolas"/>
                <a:ea typeface="Consolas"/>
                <a:cs typeface="Consolas"/>
                <a:sym typeface="Consolas"/>
              </a:rPr>
              <a:t>li</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ngFor</a:t>
            </a:r>
            <a:r>
              <a:rPr lang="en-US" sz="1800">
                <a:solidFill>
                  <a:srgbClr val="D4D4D4"/>
                </a:solidFill>
                <a:latin typeface="Consolas"/>
                <a:ea typeface="Consolas"/>
                <a:cs typeface="Consolas"/>
                <a:sym typeface="Consolas"/>
              </a:rPr>
              <a:t>=</a:t>
            </a:r>
            <a:r>
              <a:rPr lang="en-US" sz="1800">
                <a:solidFill>
                  <a:srgbClr val="CE9178"/>
                </a:solidFill>
                <a:latin typeface="Consolas"/>
                <a:ea typeface="Consolas"/>
                <a:cs typeface="Consolas"/>
                <a:sym typeface="Consolas"/>
              </a:rPr>
              <a:t>"let item of list; let i = index"</a:t>
            </a:r>
            <a:r>
              <a:rPr lang="en-US" sz="1800">
                <a:solidFill>
                  <a:srgbClr val="808080"/>
                </a:solidFill>
                <a:latin typeface="Consolas"/>
                <a:ea typeface="Consolas"/>
                <a:cs typeface="Consolas"/>
                <a:sym typeface="Consolas"/>
              </a:rPr>
              <a:t>&gt;</a:t>
            </a:r>
            <a:r>
              <a:rPr lang="en-US" sz="1800">
                <a:solidFill>
                  <a:srgbClr val="D4D4D4"/>
                </a:solidFill>
                <a:latin typeface="Consolas"/>
                <a:ea typeface="Consolas"/>
                <a:cs typeface="Consolas"/>
                <a:sym typeface="Consolas"/>
              </a:rPr>
              <a:t>{{i}}:{{item}}</a:t>
            </a: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li</a:t>
            </a:r>
            <a:r>
              <a:rPr lang="en-US" sz="1800">
                <a:solidFill>
                  <a:srgbClr val="808080"/>
                </a:solidFill>
                <a:latin typeface="Consolas"/>
                <a:ea typeface="Consolas"/>
                <a:cs typeface="Consolas"/>
                <a:sym typeface="Consolas"/>
              </a:rPr>
              <a:t>&gt;</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ul</a:t>
            </a:r>
            <a:r>
              <a:rPr lang="en-US" sz="1800">
                <a:solidFill>
                  <a:srgbClr val="808080"/>
                </a:solidFill>
                <a:latin typeface="Consolas"/>
                <a:ea typeface="Consolas"/>
                <a:cs typeface="Consolas"/>
                <a:sym typeface="Consolas"/>
              </a:rPr>
              <a:t>&gt;</a:t>
            </a:r>
            <a:endParaRPr b="0" sz="1800">
              <a:solidFill>
                <a:srgbClr val="D4D4D4"/>
              </a:solidFill>
              <a:latin typeface="Consolas"/>
              <a:ea typeface="Consolas"/>
              <a:cs typeface="Consolas"/>
              <a:sym typeface="Consolas"/>
            </a:endParaRPr>
          </a:p>
        </p:txBody>
      </p:sp>
      <p:pic>
        <p:nvPicPr>
          <p:cNvPr id="666" name="Google Shape;666;p75"/>
          <p:cNvPicPr preferRelativeResize="0"/>
          <p:nvPr/>
        </p:nvPicPr>
        <p:blipFill rotWithShape="1">
          <a:blip r:embed="rId3">
            <a:alphaModFix/>
          </a:blip>
          <a:srcRect b="0" l="0" r="0" t="0"/>
          <a:stretch/>
        </p:blipFill>
        <p:spPr>
          <a:xfrm>
            <a:off x="7772400" y="2343150"/>
            <a:ext cx="990600" cy="1204261"/>
          </a:xfrm>
          <a:prstGeom prst="rect">
            <a:avLst/>
          </a:prstGeom>
          <a:noFill/>
          <a:ln cap="flat" cmpd="sng" w="9525">
            <a:solidFill>
              <a:srgbClr val="92D050"/>
            </a:solidFill>
            <a:prstDash val="solid"/>
            <a:round/>
            <a:headEnd len="sm" w="sm" type="none"/>
            <a:tailEnd len="sm" w="sm" type="none"/>
          </a:ln>
        </p:spPr>
      </p:pic>
      <p:sp>
        <p:nvSpPr>
          <p:cNvPr id="667" name="Google Shape;667;p75"/>
          <p:cNvSpPr/>
          <p:nvPr/>
        </p:nvSpPr>
        <p:spPr>
          <a:xfrm>
            <a:off x="7772400" y="2035534"/>
            <a:ext cx="990600" cy="307616"/>
          </a:xfrm>
          <a:prstGeom prst="round2SameRect">
            <a:avLst>
              <a:gd fmla="val 16667" name="adj1"/>
              <a:gd fmla="val 0" name="adj2"/>
            </a:avLst>
          </a:prstGeom>
          <a:solidFill>
            <a:srgbClr val="92D050"/>
          </a:solidFill>
          <a:ln cap="flat" cmpd="sng" w="254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Browser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3"/>
          <p:cNvSpPr txBox="1"/>
          <p:nvPr/>
        </p:nvSpPr>
        <p:spPr>
          <a:xfrm>
            <a:off x="365300" y="89375"/>
            <a:ext cx="59430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4009">
                <a:latin typeface="Calibri"/>
                <a:ea typeface="Calibri"/>
                <a:cs typeface="Calibri"/>
                <a:sym typeface="Calibri"/>
              </a:rPr>
              <a:t>First </a:t>
            </a:r>
            <a:r>
              <a:rPr lang="en-US" sz="4009">
                <a:latin typeface="Calibri"/>
                <a:ea typeface="Calibri"/>
                <a:cs typeface="Calibri"/>
                <a:sym typeface="Calibri"/>
              </a:rPr>
              <a:t>Angular Application</a:t>
            </a:r>
            <a:endParaRPr sz="1685"/>
          </a:p>
        </p:txBody>
      </p:sp>
      <p:sp>
        <p:nvSpPr>
          <p:cNvPr id="104" name="Google Shape;104;p13"/>
          <p:cNvSpPr txBox="1"/>
          <p:nvPr/>
        </p:nvSpPr>
        <p:spPr>
          <a:xfrm>
            <a:off x="365300" y="754500"/>
            <a:ext cx="8102700" cy="3931500"/>
          </a:xfrm>
          <a:prstGeom prst="rect">
            <a:avLst/>
          </a:prstGeom>
          <a:noFill/>
          <a:ln>
            <a:noFill/>
          </a:ln>
        </p:spPr>
        <p:txBody>
          <a:bodyPr anchorCtr="0" anchor="t" bIns="45700" lIns="91425" spcFirstLastPara="1" rIns="91425" wrap="square" tIns="45700">
            <a:noAutofit/>
          </a:bodyPr>
          <a:lstStyle/>
          <a:p>
            <a:pPr indent="-291920" lvl="0" marL="343080" marR="0" rtl="0" algn="just">
              <a:lnSpc>
                <a:spcPct val="115000"/>
              </a:lnSpc>
              <a:spcBef>
                <a:spcPts val="0"/>
              </a:spcBef>
              <a:spcAft>
                <a:spcPts val="0"/>
              </a:spcAft>
              <a:buClr>
                <a:srgbClr val="000000"/>
              </a:buClr>
              <a:buSzPts val="2000"/>
              <a:buFont typeface="Arial"/>
              <a:buChar char="➢"/>
            </a:pPr>
            <a:r>
              <a:rPr lang="en-US" sz="2000">
                <a:latin typeface="Calibri"/>
                <a:ea typeface="Calibri"/>
                <a:cs typeface="Calibri"/>
                <a:sym typeface="Calibri"/>
              </a:rPr>
              <a:t>To create, build, and serve a new basic Angular project on a development server, go to the parent directory of your new Angular workspace use the following commands:</a:t>
            </a:r>
            <a:endParaRPr sz="2000">
              <a:latin typeface="Calibri"/>
              <a:ea typeface="Calibri"/>
              <a:cs typeface="Calibri"/>
              <a:sym typeface="Calibri"/>
            </a:endParaRPr>
          </a:p>
          <a:p>
            <a:pPr indent="0" lvl="0" marL="457200" marR="0" rtl="0" algn="just">
              <a:lnSpc>
                <a:spcPct val="115000"/>
              </a:lnSpc>
              <a:spcBef>
                <a:spcPts val="0"/>
              </a:spcBef>
              <a:spcAft>
                <a:spcPts val="0"/>
              </a:spcAft>
              <a:buNone/>
            </a:pPr>
            <a:r>
              <a:t/>
            </a:r>
            <a:endParaRPr sz="2000">
              <a:latin typeface="Calibri"/>
              <a:ea typeface="Calibri"/>
              <a:cs typeface="Calibri"/>
              <a:sym typeface="Calibri"/>
            </a:endParaRPr>
          </a:p>
          <a:p>
            <a:pPr indent="0" lvl="0" marL="457200" marR="0" rtl="0" algn="just">
              <a:lnSpc>
                <a:spcPct val="115000"/>
              </a:lnSpc>
              <a:spcBef>
                <a:spcPts val="0"/>
              </a:spcBef>
              <a:spcAft>
                <a:spcPts val="0"/>
              </a:spcAft>
              <a:buNone/>
            </a:pPr>
            <a:r>
              <a:t/>
            </a:r>
            <a:endParaRPr sz="2000">
              <a:latin typeface="Calibri"/>
              <a:ea typeface="Calibri"/>
              <a:cs typeface="Calibri"/>
              <a:sym typeface="Calibri"/>
            </a:endParaRPr>
          </a:p>
          <a:p>
            <a:pPr indent="0" lvl="0" marL="457200" marR="0" rtl="0" algn="just">
              <a:lnSpc>
                <a:spcPct val="115000"/>
              </a:lnSpc>
              <a:spcBef>
                <a:spcPts val="0"/>
              </a:spcBef>
              <a:spcAft>
                <a:spcPts val="0"/>
              </a:spcAft>
              <a:buNone/>
            </a:pPr>
            <a:r>
              <a:t/>
            </a:r>
            <a:endParaRPr sz="2000">
              <a:latin typeface="Calibri"/>
              <a:ea typeface="Calibri"/>
              <a:cs typeface="Calibri"/>
              <a:sym typeface="Calibri"/>
            </a:endParaRPr>
          </a:p>
          <a:p>
            <a:pPr indent="0" lvl="0" marL="457200" marR="0" rtl="0" algn="just">
              <a:lnSpc>
                <a:spcPct val="115000"/>
              </a:lnSpc>
              <a:spcBef>
                <a:spcPts val="0"/>
              </a:spcBef>
              <a:spcAft>
                <a:spcPts val="0"/>
              </a:spcAft>
              <a:buNone/>
            </a:pPr>
            <a:r>
              <a:t/>
            </a:r>
            <a:endParaRPr sz="2000">
              <a:latin typeface="Calibri"/>
              <a:ea typeface="Calibri"/>
              <a:cs typeface="Calibri"/>
              <a:sym typeface="Calibri"/>
            </a:endParaRPr>
          </a:p>
          <a:p>
            <a:pPr indent="-291920" lvl="0" marL="34308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In your browser, open </a:t>
            </a:r>
            <a:r>
              <a:rPr lang="en-US" sz="2000" u="sng">
                <a:solidFill>
                  <a:schemeClr val="hlink"/>
                </a:solidFill>
                <a:latin typeface="Calibri"/>
                <a:ea typeface="Calibri"/>
                <a:cs typeface="Calibri"/>
                <a:sym typeface="Calibri"/>
                <a:hlinkClick r:id="rId3"/>
              </a:rPr>
              <a:t>http://localhost:4200/</a:t>
            </a:r>
            <a:r>
              <a:rPr lang="en-US" sz="2000">
                <a:latin typeface="Calibri"/>
                <a:ea typeface="Calibri"/>
                <a:cs typeface="Calibri"/>
                <a:sym typeface="Calibri"/>
              </a:rPr>
              <a:t> to see the new application run. When you use the ng serve command to build an application and serve it locally, the server automatically rebuilds the application and reloads the page when you change any of the source files.</a:t>
            </a:r>
            <a:endParaRPr sz="2000">
              <a:latin typeface="Calibri"/>
              <a:ea typeface="Calibri"/>
              <a:cs typeface="Calibri"/>
              <a:sym typeface="Calibri"/>
            </a:endParaRPr>
          </a:p>
        </p:txBody>
      </p:sp>
      <p:pic>
        <p:nvPicPr>
          <p:cNvPr id="105" name="Google Shape;105;p13"/>
          <p:cNvPicPr preferRelativeResize="0"/>
          <p:nvPr/>
        </p:nvPicPr>
        <p:blipFill>
          <a:blip r:embed="rId4">
            <a:alphaModFix/>
          </a:blip>
          <a:stretch>
            <a:fillRect/>
          </a:stretch>
        </p:blipFill>
        <p:spPr>
          <a:xfrm>
            <a:off x="2134525" y="1816500"/>
            <a:ext cx="5260599" cy="14043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6"/>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Customized Structural directives</a:t>
            </a:r>
            <a:endParaRPr/>
          </a:p>
        </p:txBody>
      </p:sp>
      <p:sp>
        <p:nvSpPr>
          <p:cNvPr id="673" name="Google Shape;673;p76"/>
          <p:cNvSpPr/>
          <p:nvPr/>
        </p:nvSpPr>
        <p:spPr>
          <a:xfrm>
            <a:off x="533400" y="819150"/>
            <a:ext cx="8153400" cy="3785652"/>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C586C0"/>
                </a:solidFill>
                <a:latin typeface="Consolas"/>
                <a:ea typeface="Consolas"/>
                <a:cs typeface="Consolas"/>
                <a:sym typeface="Consolas"/>
              </a:rPr>
              <a:t>import</a:t>
            </a:r>
            <a:r>
              <a:rPr lang="en-US" sz="1600">
                <a:solidFill>
                  <a:srgbClr val="D4D4D4"/>
                </a:solidFill>
                <a:latin typeface="Consolas"/>
                <a:ea typeface="Consolas"/>
                <a:cs typeface="Consolas"/>
                <a:sym typeface="Consolas"/>
              </a:rPr>
              <a:t> { </a:t>
            </a:r>
            <a:r>
              <a:rPr lang="en-US" sz="1600">
                <a:solidFill>
                  <a:srgbClr val="9CDCFE"/>
                </a:solidFill>
                <a:latin typeface="Consolas"/>
                <a:ea typeface="Consolas"/>
                <a:cs typeface="Consolas"/>
                <a:sym typeface="Consolas"/>
              </a:rPr>
              <a:t>Directive</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Input</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TemplateRef</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ViewContainerRef</a:t>
            </a:r>
            <a:r>
              <a:rPr lang="en-US" sz="1600">
                <a:solidFill>
                  <a:srgbClr val="D4D4D4"/>
                </a:solidFill>
                <a:latin typeface="Consolas"/>
                <a:ea typeface="Consolas"/>
                <a:cs typeface="Consolas"/>
                <a:sym typeface="Consolas"/>
              </a:rPr>
              <a:t> } </a:t>
            </a:r>
            <a:r>
              <a:rPr lang="en-US" sz="1600">
                <a:solidFill>
                  <a:srgbClr val="C586C0"/>
                </a:solidFill>
                <a:latin typeface="Consolas"/>
                <a:ea typeface="Consolas"/>
                <a:cs typeface="Consolas"/>
                <a:sym typeface="Consolas"/>
              </a:rPr>
              <a:t>from</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t/>
            </a:r>
            <a:endParaRPr sz="16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Directive</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selector:</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'[appUnless]'</a:t>
            </a:r>
            <a:r>
              <a:rPr lang="en-US" sz="16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600">
                <a:solidFill>
                  <a:srgbClr val="C586C0"/>
                </a:solidFill>
                <a:latin typeface="Consolas"/>
                <a:ea typeface="Consolas"/>
                <a:cs typeface="Consolas"/>
                <a:sym typeface="Consolas"/>
              </a:rPr>
              <a:t>export</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class</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UnlessDirective</a:t>
            </a:r>
            <a:r>
              <a:rPr lang="en-US" sz="1600">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600" u="none" cap="none" strike="noStrike">
                <a:solidFill>
                  <a:srgbClr val="569CD6"/>
                </a:solidFill>
                <a:latin typeface="Consolas"/>
                <a:ea typeface="Consolas"/>
                <a:cs typeface="Consolas"/>
                <a:sym typeface="Consolas"/>
              </a:rPr>
              <a:t>constructor</a:t>
            </a:r>
            <a:r>
              <a:rPr b="0" i="0" lang="en-US" sz="1600" u="none" cap="none" strike="noStrike">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rPr b="0" i="0" lang="en-US" sz="1600" u="none" cap="none" strike="noStrike">
                <a:solidFill>
                  <a:srgbClr val="569CD6"/>
                </a:solidFill>
                <a:latin typeface="Consolas"/>
                <a:ea typeface="Consolas"/>
                <a:cs typeface="Consolas"/>
                <a:sym typeface="Consolas"/>
              </a:rPr>
              <a:t>private</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9CDCFE"/>
                </a:solidFill>
                <a:latin typeface="Consolas"/>
                <a:ea typeface="Consolas"/>
                <a:cs typeface="Consolas"/>
                <a:sym typeface="Consolas"/>
              </a:rPr>
              <a:t>templateRef</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4EC9B0"/>
                </a:solidFill>
                <a:latin typeface="Consolas"/>
                <a:ea typeface="Consolas"/>
                <a:cs typeface="Consolas"/>
                <a:sym typeface="Consolas"/>
              </a:rPr>
              <a:t>TemplateRef</a:t>
            </a:r>
            <a:r>
              <a:rPr b="0" i="0" lang="en-US" sz="1600" u="none" cap="none" strike="noStrike">
                <a:solidFill>
                  <a:srgbClr val="D4D4D4"/>
                </a:solidFill>
                <a:latin typeface="Consolas"/>
                <a:ea typeface="Consolas"/>
                <a:cs typeface="Consolas"/>
                <a:sym typeface="Consolas"/>
              </a:rPr>
              <a:t>&lt;</a:t>
            </a:r>
            <a:r>
              <a:rPr b="0" i="0" lang="en-US" sz="1600" u="none" cap="none" strike="noStrike">
                <a:solidFill>
                  <a:srgbClr val="4EC9B0"/>
                </a:solidFill>
                <a:latin typeface="Consolas"/>
                <a:ea typeface="Consolas"/>
                <a:cs typeface="Consolas"/>
                <a:sym typeface="Consolas"/>
              </a:rPr>
              <a:t>any</a:t>
            </a:r>
            <a:r>
              <a:rPr b="0" i="0" lang="en-US" sz="1600" u="none" cap="none" strike="noStrike">
                <a:solidFill>
                  <a:srgbClr val="D4D4D4"/>
                </a:solidFill>
                <a:latin typeface="Consolas"/>
                <a:ea typeface="Consolas"/>
                <a:cs typeface="Consolas"/>
                <a:sym typeface="Consolas"/>
              </a:rPr>
              <a:t>&gt;,</a:t>
            </a:r>
            <a:endParaRPr/>
          </a:p>
          <a:p>
            <a:pPr indent="0" lvl="1" marL="457200" marR="0" rtl="0" algn="l">
              <a:spcBef>
                <a:spcPts val="0"/>
              </a:spcBef>
              <a:spcAft>
                <a:spcPts val="0"/>
              </a:spcAft>
              <a:buNone/>
            </a:pPr>
            <a:r>
              <a:rPr b="0" i="0" lang="en-US" sz="1600" u="none" cap="none" strike="noStrike">
                <a:solidFill>
                  <a:srgbClr val="569CD6"/>
                </a:solidFill>
                <a:latin typeface="Consolas"/>
                <a:ea typeface="Consolas"/>
                <a:cs typeface="Consolas"/>
                <a:sym typeface="Consolas"/>
              </a:rPr>
              <a:t>private</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9CDCFE"/>
                </a:solidFill>
                <a:latin typeface="Consolas"/>
                <a:ea typeface="Consolas"/>
                <a:cs typeface="Consolas"/>
                <a:sym typeface="Consolas"/>
              </a:rPr>
              <a:t>viewContainer</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4EC9B0"/>
                </a:solidFill>
                <a:latin typeface="Consolas"/>
                <a:ea typeface="Consolas"/>
                <a:cs typeface="Consolas"/>
                <a:sym typeface="Consolas"/>
              </a:rPr>
              <a:t>ViewContainerRef</a:t>
            </a:r>
            <a:r>
              <a:rPr b="0" i="0" lang="en-US" sz="1600" u="none" cap="none" strike="noStrike">
                <a:solidFill>
                  <a:srgbClr val="D4D4D4"/>
                </a:solidFill>
                <a:latin typeface="Consolas"/>
                <a:ea typeface="Consolas"/>
                <a:cs typeface="Consolas"/>
                <a:sym typeface="Consolas"/>
              </a:rPr>
              <a:t>) { }</a:t>
            </a:r>
            <a:endParaRPr/>
          </a:p>
          <a:p>
            <a:pPr indent="0" lvl="0" marL="0" marR="0" rtl="0" algn="l">
              <a:spcBef>
                <a:spcPts val="0"/>
              </a:spcBef>
              <a:spcAft>
                <a:spcPts val="0"/>
              </a:spcAft>
              <a:buNone/>
            </a:pPr>
            <a:br>
              <a:rPr lang="en-US" sz="1600">
                <a:solidFill>
                  <a:srgbClr val="D4D4D4"/>
                </a:solidFill>
                <a:latin typeface="Consolas"/>
                <a:ea typeface="Consolas"/>
                <a:cs typeface="Consolas"/>
                <a:sym typeface="Consolas"/>
              </a:rPr>
            </a:b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Input</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set</a:t>
            </a:r>
            <a:r>
              <a:rPr lang="en-US" sz="1600">
                <a:solidFill>
                  <a:srgbClr val="D4D4D4"/>
                </a:solidFill>
                <a:latin typeface="Consolas"/>
                <a:ea typeface="Consolas"/>
                <a:cs typeface="Consolas"/>
                <a:sym typeface="Consolas"/>
              </a:rPr>
              <a:t> </a:t>
            </a:r>
            <a:r>
              <a:rPr lang="en-US" sz="1600">
                <a:solidFill>
                  <a:srgbClr val="DCDCAA"/>
                </a:solidFill>
                <a:latin typeface="Consolas"/>
                <a:ea typeface="Consolas"/>
                <a:cs typeface="Consolas"/>
                <a:sym typeface="Consolas"/>
              </a:rPr>
              <a:t>appUnless</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condition</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boolean</a:t>
            </a:r>
            <a:r>
              <a:rPr lang="en-US" sz="1600">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600" u="none" cap="none" strike="noStrike">
                <a:solidFill>
                  <a:srgbClr val="C586C0"/>
                </a:solidFill>
                <a:latin typeface="Consolas"/>
                <a:ea typeface="Consolas"/>
                <a:cs typeface="Consolas"/>
                <a:sym typeface="Consolas"/>
              </a:rPr>
              <a:t>if</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9CDCFE"/>
                </a:solidFill>
                <a:latin typeface="Consolas"/>
                <a:ea typeface="Consolas"/>
                <a:cs typeface="Consolas"/>
                <a:sym typeface="Consolas"/>
              </a:rPr>
              <a:t>condition</a:t>
            </a:r>
            <a:r>
              <a:rPr b="0" i="0" lang="en-US" sz="1600" u="none" cap="none" strike="noStrike">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600" u="none" cap="none" strike="noStrike">
                <a:solidFill>
                  <a:srgbClr val="569CD6"/>
                </a:solidFill>
                <a:latin typeface="Consolas"/>
                <a:ea typeface="Consolas"/>
                <a:cs typeface="Consolas"/>
                <a:sym typeface="Consolas"/>
              </a:rPr>
              <a:t>	this</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9CDCFE"/>
                </a:solidFill>
                <a:latin typeface="Consolas"/>
                <a:ea typeface="Consolas"/>
                <a:cs typeface="Consolas"/>
                <a:sym typeface="Consolas"/>
              </a:rPr>
              <a:t>viewContainer</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DCDCAA"/>
                </a:solidFill>
                <a:latin typeface="Consolas"/>
                <a:ea typeface="Consolas"/>
                <a:cs typeface="Consolas"/>
                <a:sym typeface="Consolas"/>
              </a:rPr>
              <a:t>createEmbeddedView</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569CD6"/>
                </a:solidFill>
                <a:latin typeface="Consolas"/>
                <a:ea typeface="Consolas"/>
                <a:cs typeface="Consolas"/>
                <a:sym typeface="Consolas"/>
              </a:rPr>
              <a:t>this</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9CDCFE"/>
                </a:solidFill>
                <a:latin typeface="Consolas"/>
                <a:ea typeface="Consolas"/>
                <a:cs typeface="Consolas"/>
                <a:sym typeface="Consolas"/>
              </a:rPr>
              <a:t>templateRef</a:t>
            </a:r>
            <a:r>
              <a:rPr b="0" i="0" lang="en-US" sz="1600" u="none" cap="none" strike="noStrike">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C586C0"/>
                </a:solidFill>
                <a:latin typeface="Consolas"/>
                <a:ea typeface="Consolas"/>
                <a:cs typeface="Consolas"/>
                <a:sym typeface="Consolas"/>
              </a:rPr>
              <a:t>else</a:t>
            </a:r>
            <a:r>
              <a:rPr b="0" i="0" lang="en-US" sz="1600" u="none" cap="none" strike="noStrike">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600" u="none" cap="none" strike="noStrike">
                <a:solidFill>
                  <a:srgbClr val="569CD6"/>
                </a:solidFill>
                <a:latin typeface="Consolas"/>
                <a:ea typeface="Consolas"/>
                <a:cs typeface="Consolas"/>
                <a:sym typeface="Consolas"/>
              </a:rPr>
              <a:t>	this</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9CDCFE"/>
                </a:solidFill>
                <a:latin typeface="Consolas"/>
                <a:ea typeface="Consolas"/>
                <a:cs typeface="Consolas"/>
                <a:sym typeface="Consolas"/>
              </a:rPr>
              <a:t>viewContainer</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DCDCAA"/>
                </a:solidFill>
                <a:latin typeface="Consolas"/>
                <a:ea typeface="Consolas"/>
                <a:cs typeface="Consolas"/>
                <a:sym typeface="Consolas"/>
              </a:rPr>
              <a:t>clear</a:t>
            </a:r>
            <a:r>
              <a:rPr b="0" i="0" lang="en-US" sz="1600" u="none" cap="none" strike="noStrike">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rPr b="0" i="0" lang="en-US" sz="1600" u="none" cap="none" strike="noStrike">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a:t>
            </a:r>
            <a:endParaRPr b="0" sz="1600">
              <a:solidFill>
                <a:srgbClr val="D4D4D4"/>
              </a:solidFill>
              <a:latin typeface="Consolas"/>
              <a:ea typeface="Consolas"/>
              <a:cs typeface="Consolas"/>
              <a:sym typeface="Consolas"/>
            </a:endParaRPr>
          </a:p>
        </p:txBody>
      </p:sp>
      <p:sp>
        <p:nvSpPr>
          <p:cNvPr id="674" name="Google Shape;674;p76"/>
          <p:cNvSpPr/>
          <p:nvPr/>
        </p:nvSpPr>
        <p:spPr>
          <a:xfrm>
            <a:off x="3581400" y="895351"/>
            <a:ext cx="3352800" cy="2286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5" name="Google Shape;675;p76"/>
          <p:cNvSpPr/>
          <p:nvPr/>
        </p:nvSpPr>
        <p:spPr>
          <a:xfrm>
            <a:off x="1066800" y="2118723"/>
            <a:ext cx="4343400" cy="45302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6" name="Google Shape;676;p76"/>
          <p:cNvSpPr/>
          <p:nvPr/>
        </p:nvSpPr>
        <p:spPr>
          <a:xfrm>
            <a:off x="1524000" y="3299413"/>
            <a:ext cx="6172200" cy="22651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7" name="Google Shape;677;p76"/>
          <p:cNvSpPr/>
          <p:nvPr/>
        </p:nvSpPr>
        <p:spPr>
          <a:xfrm>
            <a:off x="1536700" y="3838850"/>
            <a:ext cx="2882900" cy="22651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7"/>
          <p:cNvSpPr/>
          <p:nvPr/>
        </p:nvSpPr>
        <p:spPr>
          <a:xfrm>
            <a:off x="4218752" y="2917701"/>
            <a:ext cx="41148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Template.html</a:t>
            </a:r>
            <a:endParaRPr/>
          </a:p>
        </p:txBody>
      </p:sp>
      <p:sp>
        <p:nvSpPr>
          <p:cNvPr id="683" name="Google Shape;683;p77"/>
          <p:cNvSpPr/>
          <p:nvPr/>
        </p:nvSpPr>
        <p:spPr>
          <a:xfrm>
            <a:off x="4218752" y="3206558"/>
            <a:ext cx="4114800" cy="369332"/>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p</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appUnless</a:t>
            </a:r>
            <a:r>
              <a:rPr lang="en-US" sz="1800">
                <a:solidFill>
                  <a:srgbClr val="D4D4D4"/>
                </a:solidFill>
                <a:latin typeface="Consolas"/>
                <a:ea typeface="Consolas"/>
                <a:cs typeface="Consolas"/>
                <a:sym typeface="Consolas"/>
              </a:rPr>
              <a:t>=</a:t>
            </a:r>
            <a:r>
              <a:rPr lang="en-US" sz="1800">
                <a:solidFill>
                  <a:srgbClr val="CE9178"/>
                </a:solidFill>
                <a:latin typeface="Consolas"/>
                <a:ea typeface="Consolas"/>
                <a:cs typeface="Consolas"/>
                <a:sym typeface="Consolas"/>
              </a:rPr>
              <a:t>"condition"</a:t>
            </a:r>
            <a:r>
              <a:rPr lang="en-US" sz="1800">
                <a:solidFill>
                  <a:srgbClr val="808080"/>
                </a:solidFill>
                <a:latin typeface="Consolas"/>
                <a:ea typeface="Consolas"/>
                <a:cs typeface="Consolas"/>
                <a:sym typeface="Consolas"/>
              </a:rPr>
              <a:t>&gt;</a:t>
            </a:r>
            <a:r>
              <a:rPr lang="en-US" sz="1800">
                <a:solidFill>
                  <a:srgbClr val="D4D4D4"/>
                </a:solidFill>
                <a:latin typeface="Consolas"/>
                <a:ea typeface="Consolas"/>
                <a:cs typeface="Consolas"/>
                <a:sym typeface="Consolas"/>
              </a:rPr>
              <a:t>…</a:t>
            </a: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p</a:t>
            </a:r>
            <a:r>
              <a:rPr lang="en-US" sz="1800">
                <a:solidFill>
                  <a:srgbClr val="808080"/>
                </a:solidFill>
                <a:latin typeface="Consolas"/>
                <a:ea typeface="Consolas"/>
                <a:cs typeface="Consolas"/>
                <a:sym typeface="Consolas"/>
              </a:rPr>
              <a:t>&gt;</a:t>
            </a:r>
            <a:endParaRPr b="0" sz="1800">
              <a:solidFill>
                <a:srgbClr val="D4D4D4"/>
              </a:solidFill>
              <a:latin typeface="Consolas"/>
              <a:ea typeface="Consolas"/>
              <a:cs typeface="Consolas"/>
              <a:sym typeface="Consolas"/>
            </a:endParaRPr>
          </a:p>
        </p:txBody>
      </p:sp>
      <p:sp>
        <p:nvSpPr>
          <p:cNvPr id="684" name="Google Shape;684;p77"/>
          <p:cNvSpPr/>
          <p:nvPr/>
        </p:nvSpPr>
        <p:spPr>
          <a:xfrm>
            <a:off x="304800" y="3290708"/>
            <a:ext cx="2590800" cy="1200329"/>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r>
              <a:rPr lang="en-US" sz="1800">
                <a:solidFill>
                  <a:srgbClr val="DCDCAA"/>
                </a:solidFill>
                <a:latin typeface="Consolas"/>
                <a:ea typeface="Consolas"/>
                <a:cs typeface="Consolas"/>
                <a:sym typeface="Consolas"/>
              </a:rPr>
              <a:t>NgModule</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9CDCFE"/>
                </a:solidFill>
                <a:latin typeface="Consolas"/>
                <a:ea typeface="Consolas"/>
                <a:cs typeface="Consolas"/>
                <a:sym typeface="Consolas"/>
              </a:rPr>
              <a:t>declarations:</a:t>
            </a:r>
            <a:r>
              <a:rPr lang="en-US" sz="18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800">
                <a:solidFill>
                  <a:srgbClr val="9CDCFE"/>
                </a:solidFill>
                <a:latin typeface="Consolas"/>
                <a:ea typeface="Consolas"/>
                <a:cs typeface="Consolas"/>
                <a:sym typeface="Consolas"/>
              </a:rPr>
              <a:t>UnlessDirective</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
        <p:nvSpPr>
          <p:cNvPr id="685" name="Google Shape;685;p77"/>
          <p:cNvSpPr/>
          <p:nvPr/>
        </p:nvSpPr>
        <p:spPr>
          <a:xfrm>
            <a:off x="304800" y="1220709"/>
            <a:ext cx="7391400" cy="1323439"/>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Directive</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selector:</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'[appUnless]'</a:t>
            </a:r>
            <a:r>
              <a:rPr lang="en-US" sz="16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600">
                <a:solidFill>
                  <a:srgbClr val="C586C0"/>
                </a:solidFill>
                <a:latin typeface="Consolas"/>
                <a:ea typeface="Consolas"/>
                <a:cs typeface="Consolas"/>
                <a:sym typeface="Consolas"/>
              </a:rPr>
              <a:t>export</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class</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UnlessDirective</a:t>
            </a:r>
            <a:r>
              <a:rPr lang="en-US" sz="1600">
                <a:solidFill>
                  <a:srgbClr val="D4D4D4"/>
                </a:solidFill>
                <a:latin typeface="Consolas"/>
                <a:ea typeface="Consolas"/>
                <a:cs typeface="Consolas"/>
                <a:sym typeface="Consolas"/>
              </a:rPr>
              <a:t> {</a:t>
            </a:r>
            <a:endParaRPr/>
          </a:p>
          <a:p>
            <a:pPr indent="0" lvl="0" marL="0" marR="0" rtl="0" algn="l">
              <a:spcBef>
                <a:spcPts val="0"/>
              </a:spcBef>
              <a:spcAft>
                <a:spcPts val="0"/>
              </a:spcAft>
              <a:buNone/>
            </a:pPr>
            <a:br>
              <a:rPr lang="en-US" sz="1600">
                <a:solidFill>
                  <a:srgbClr val="D4D4D4"/>
                </a:solidFill>
                <a:latin typeface="Consolas"/>
                <a:ea typeface="Consolas"/>
                <a:cs typeface="Consolas"/>
                <a:sym typeface="Consolas"/>
              </a:rPr>
            </a:b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Input</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set</a:t>
            </a:r>
            <a:r>
              <a:rPr lang="en-US" sz="1600">
                <a:solidFill>
                  <a:srgbClr val="D4D4D4"/>
                </a:solidFill>
                <a:latin typeface="Consolas"/>
                <a:ea typeface="Consolas"/>
                <a:cs typeface="Consolas"/>
                <a:sym typeface="Consolas"/>
              </a:rPr>
              <a:t> </a:t>
            </a:r>
            <a:r>
              <a:rPr lang="en-US" sz="1600">
                <a:solidFill>
                  <a:srgbClr val="DCDCAA"/>
                </a:solidFill>
                <a:latin typeface="Consolas"/>
                <a:ea typeface="Consolas"/>
                <a:cs typeface="Consolas"/>
                <a:sym typeface="Consolas"/>
              </a:rPr>
              <a:t>appUnless</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condition</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boolean</a:t>
            </a:r>
            <a:r>
              <a:rPr lang="en-US" sz="16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a:t>
            </a:r>
            <a:endParaRPr b="0" sz="1600">
              <a:solidFill>
                <a:srgbClr val="D4D4D4"/>
              </a:solidFill>
              <a:latin typeface="Consolas"/>
              <a:ea typeface="Consolas"/>
              <a:cs typeface="Consolas"/>
              <a:sym typeface="Consolas"/>
            </a:endParaRPr>
          </a:p>
        </p:txBody>
      </p:sp>
      <p:sp>
        <p:nvSpPr>
          <p:cNvPr id="686" name="Google Shape;686;p77"/>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Customized Structural directives</a:t>
            </a:r>
            <a:endParaRPr/>
          </a:p>
        </p:txBody>
      </p:sp>
      <p:sp>
        <p:nvSpPr>
          <p:cNvPr id="687" name="Google Shape;687;p77"/>
          <p:cNvSpPr/>
          <p:nvPr/>
        </p:nvSpPr>
        <p:spPr>
          <a:xfrm>
            <a:off x="304800" y="902992"/>
            <a:ext cx="73914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unlessdirective.directive.ts</a:t>
            </a:r>
            <a:endParaRPr sz="1800">
              <a:solidFill>
                <a:schemeClr val="lt1"/>
              </a:solidFill>
              <a:latin typeface="Calibri"/>
              <a:ea typeface="Calibri"/>
              <a:cs typeface="Calibri"/>
              <a:sym typeface="Calibri"/>
            </a:endParaRPr>
          </a:p>
        </p:txBody>
      </p:sp>
      <p:sp>
        <p:nvSpPr>
          <p:cNvPr id="688" name="Google Shape;688;p77"/>
          <p:cNvSpPr/>
          <p:nvPr/>
        </p:nvSpPr>
        <p:spPr>
          <a:xfrm>
            <a:off x="304800" y="2983092"/>
            <a:ext cx="25908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app.module.ts</a:t>
            </a:r>
            <a:endParaRPr sz="1800">
              <a:solidFill>
                <a:schemeClr val="lt1"/>
              </a:solidFill>
              <a:latin typeface="Calibri"/>
              <a:ea typeface="Calibri"/>
              <a:cs typeface="Calibri"/>
              <a:sym typeface="Calibri"/>
            </a:endParaRPr>
          </a:p>
        </p:txBody>
      </p:sp>
      <p:cxnSp>
        <p:nvCxnSpPr>
          <p:cNvPr id="689" name="Google Shape;689;p77"/>
          <p:cNvCxnSpPr>
            <a:stCxn id="690" idx="2"/>
            <a:endCxn id="691" idx="0"/>
          </p:cNvCxnSpPr>
          <p:nvPr/>
        </p:nvCxnSpPr>
        <p:spPr>
          <a:xfrm flipH="1">
            <a:off x="1524000" y="1807577"/>
            <a:ext cx="1181100" cy="2086800"/>
          </a:xfrm>
          <a:prstGeom prst="straightConnector1">
            <a:avLst/>
          </a:prstGeom>
          <a:noFill/>
          <a:ln cap="flat" cmpd="sng" w="19050">
            <a:solidFill>
              <a:srgbClr val="FF0000"/>
            </a:solidFill>
            <a:prstDash val="solid"/>
            <a:round/>
            <a:headEnd len="sm" w="sm" type="none"/>
            <a:tailEnd len="sm" w="sm" type="none"/>
          </a:ln>
        </p:spPr>
      </p:cxnSp>
      <p:sp>
        <p:nvSpPr>
          <p:cNvPr id="690" name="Google Shape;690;p77"/>
          <p:cNvSpPr/>
          <p:nvPr/>
        </p:nvSpPr>
        <p:spPr>
          <a:xfrm>
            <a:off x="1828800" y="1538380"/>
            <a:ext cx="1752600" cy="26919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1" name="Google Shape;691;p77"/>
          <p:cNvSpPr/>
          <p:nvPr/>
        </p:nvSpPr>
        <p:spPr>
          <a:xfrm>
            <a:off x="381000" y="3894230"/>
            <a:ext cx="2286000" cy="26919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2" name="Google Shape;692;p77"/>
          <p:cNvSpPr/>
          <p:nvPr/>
        </p:nvSpPr>
        <p:spPr>
          <a:xfrm>
            <a:off x="2908300" y="1279284"/>
            <a:ext cx="1511300" cy="26919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93" name="Google Shape;693;p77"/>
          <p:cNvCxnSpPr>
            <a:stCxn id="692" idx="2"/>
          </p:cNvCxnSpPr>
          <p:nvPr/>
        </p:nvCxnSpPr>
        <p:spPr>
          <a:xfrm>
            <a:off x="3663950" y="1548481"/>
            <a:ext cx="1492200" cy="1626000"/>
          </a:xfrm>
          <a:prstGeom prst="straightConnector1">
            <a:avLst/>
          </a:prstGeom>
          <a:noFill/>
          <a:ln cap="flat" cmpd="sng" w="19050">
            <a:solidFill>
              <a:srgbClr val="FF0000"/>
            </a:solidFill>
            <a:prstDash val="solid"/>
            <a:round/>
            <a:headEnd len="sm" w="sm" type="none"/>
            <a:tailEnd len="sm" w="sm" type="none"/>
          </a:ln>
        </p:spPr>
      </p:cxnSp>
      <p:sp>
        <p:nvSpPr>
          <p:cNvPr id="694" name="Google Shape;694;p77"/>
          <p:cNvSpPr/>
          <p:nvPr/>
        </p:nvSpPr>
        <p:spPr>
          <a:xfrm>
            <a:off x="4724400" y="3278083"/>
            <a:ext cx="2743200" cy="26919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8"/>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t/>
            </a:r>
            <a:endParaRPr/>
          </a:p>
        </p:txBody>
      </p:sp>
      <p:sp>
        <p:nvSpPr>
          <p:cNvPr id="700" name="Google Shape;700;p78"/>
          <p:cNvSpPr txBox="1"/>
          <p:nvPr>
            <p:ph idx="1" type="body"/>
          </p:nvPr>
        </p:nvSpPr>
        <p:spPr>
          <a:xfrm>
            <a:off x="76200" y="742950"/>
            <a:ext cx="8839200" cy="39278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 structural directives</a:t>
            </a:r>
            <a:endParaRPr/>
          </a:p>
          <a:p>
            <a:pPr indent="-342900" lvl="0" marL="342900" rtl="0" algn="l">
              <a:spcBef>
                <a:spcPts val="640"/>
              </a:spcBef>
              <a:spcAft>
                <a:spcPts val="0"/>
              </a:spcAft>
              <a:buClr>
                <a:schemeClr val="dk1"/>
              </a:buClr>
              <a:buSzPts val="3200"/>
              <a:buChar char="•"/>
            </a:pPr>
            <a:r>
              <a:rPr lang="en-US"/>
              <a:t>#: variable declaration</a:t>
            </a:r>
            <a:endParaRPr/>
          </a:p>
          <a:p>
            <a:pPr indent="-342900" lvl="0" marL="342900" rtl="0" algn="l">
              <a:spcBef>
                <a:spcPts val="640"/>
              </a:spcBef>
              <a:spcAft>
                <a:spcPts val="0"/>
              </a:spcAft>
              <a:buClr>
                <a:schemeClr val="dk1"/>
              </a:buClr>
              <a:buSzPts val="3200"/>
              <a:buChar char="•"/>
            </a:pPr>
            <a:r>
              <a:rPr lang="en-US"/>
              <a:t>(): event binding</a:t>
            </a:r>
            <a:endParaRPr/>
          </a:p>
          <a:p>
            <a:pPr indent="-342900" lvl="0" marL="342900" rtl="0" algn="l">
              <a:spcBef>
                <a:spcPts val="640"/>
              </a:spcBef>
              <a:spcAft>
                <a:spcPts val="0"/>
              </a:spcAft>
              <a:buClr>
                <a:schemeClr val="dk1"/>
              </a:buClr>
              <a:buSzPts val="3200"/>
              <a:buChar char="•"/>
            </a:pPr>
            <a:r>
              <a:rPr lang="en-US"/>
              <a:t>[]: property binding</a:t>
            </a:r>
            <a:endParaRPr/>
          </a:p>
          <a:p>
            <a:pPr indent="-342900" lvl="0" marL="342900" rtl="0" algn="l">
              <a:spcBef>
                <a:spcPts val="640"/>
              </a:spcBef>
              <a:spcAft>
                <a:spcPts val="0"/>
              </a:spcAft>
              <a:buClr>
                <a:schemeClr val="dk1"/>
              </a:buClr>
              <a:buSzPts val="3200"/>
              <a:buChar char="•"/>
            </a:pPr>
            <a:r>
              <a:rPr lang="en-US"/>
              <a:t>[()]: two-way property binding</a:t>
            </a:r>
            <a:endParaRPr/>
          </a:p>
          <a:p>
            <a:pPr indent="-342900" lvl="0" marL="342900" rtl="0" algn="l">
              <a:spcBef>
                <a:spcPts val="640"/>
              </a:spcBef>
              <a:spcAft>
                <a:spcPts val="0"/>
              </a:spcAft>
              <a:buClr>
                <a:schemeClr val="dk1"/>
              </a:buClr>
              <a:buSzPts val="3200"/>
              <a:buChar char="•"/>
            </a:pPr>
            <a:r>
              <a:rPr lang="en-US"/>
              <a:t>{{ }}: interpolation</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79"/>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Form Purpose</a:t>
            </a:r>
            <a:endParaRPr/>
          </a:p>
        </p:txBody>
      </p:sp>
      <p:pic>
        <p:nvPicPr>
          <p:cNvPr id="706" name="Google Shape;706;p79"/>
          <p:cNvPicPr preferRelativeResize="0"/>
          <p:nvPr>
            <p:ph idx="1" type="body"/>
          </p:nvPr>
        </p:nvPicPr>
        <p:blipFill rotWithShape="1">
          <a:blip r:embed="rId3">
            <a:alphaModFix/>
          </a:blip>
          <a:srcRect b="0" l="0" r="0" t="0"/>
          <a:stretch/>
        </p:blipFill>
        <p:spPr>
          <a:xfrm>
            <a:off x="685800" y="971550"/>
            <a:ext cx="7449388" cy="363861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80"/>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Angular Form</a:t>
            </a:r>
            <a:endParaRPr/>
          </a:p>
        </p:txBody>
      </p:sp>
      <p:sp>
        <p:nvSpPr>
          <p:cNvPr id="712" name="Google Shape;712;p80"/>
          <p:cNvSpPr txBox="1"/>
          <p:nvPr>
            <p:ph idx="1" type="body"/>
          </p:nvPr>
        </p:nvSpPr>
        <p:spPr>
          <a:xfrm>
            <a:off x="76200" y="742950"/>
            <a:ext cx="8839200" cy="39278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Template-driven</a:t>
            </a:r>
            <a:endParaRPr/>
          </a:p>
          <a:p>
            <a:pPr indent="-342900" lvl="0" marL="342900" rtl="0" algn="l">
              <a:spcBef>
                <a:spcPts val="640"/>
              </a:spcBef>
              <a:spcAft>
                <a:spcPts val="0"/>
              </a:spcAft>
              <a:buClr>
                <a:schemeClr val="dk1"/>
              </a:buClr>
              <a:buSzPts val="3200"/>
              <a:buChar char="•"/>
            </a:pPr>
            <a:r>
              <a:rPr lang="en-US"/>
              <a:t>Model-driven</a:t>
            </a:r>
            <a:endParaRPr/>
          </a:p>
        </p:txBody>
      </p:sp>
      <p:sp>
        <p:nvSpPr>
          <p:cNvPr id="713" name="Google Shape;713;p80"/>
          <p:cNvSpPr/>
          <p:nvPr/>
        </p:nvSpPr>
        <p:spPr>
          <a:xfrm>
            <a:off x="561152" y="2266950"/>
            <a:ext cx="7315200" cy="2308324"/>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C586C0"/>
                </a:solidFill>
                <a:latin typeface="Consolas"/>
                <a:ea typeface="Consolas"/>
                <a:cs typeface="Consolas"/>
                <a:sym typeface="Consolas"/>
              </a:rPr>
              <a:t>import</a:t>
            </a:r>
            <a:r>
              <a:rPr lang="en-US" sz="1800">
                <a:solidFill>
                  <a:srgbClr val="D4D4D4"/>
                </a:solidFill>
                <a:latin typeface="Consolas"/>
                <a:ea typeface="Consolas"/>
                <a:cs typeface="Consolas"/>
                <a:sym typeface="Consolas"/>
              </a:rPr>
              <a:t> { </a:t>
            </a:r>
            <a:r>
              <a:rPr lang="en-US" sz="1800">
                <a:solidFill>
                  <a:srgbClr val="9CDCFE"/>
                </a:solidFill>
                <a:latin typeface="Consolas"/>
                <a:ea typeface="Consolas"/>
                <a:cs typeface="Consolas"/>
                <a:sym typeface="Consolas"/>
              </a:rPr>
              <a:t>FormsModule</a:t>
            </a:r>
            <a:r>
              <a:rPr lang="en-US" sz="1800">
                <a:solidFill>
                  <a:srgbClr val="D4D4D4"/>
                </a:solidFill>
                <a:latin typeface="Consolas"/>
                <a:ea typeface="Consolas"/>
                <a:cs typeface="Consolas"/>
                <a:sym typeface="Consolas"/>
              </a:rPr>
              <a:t> } </a:t>
            </a:r>
            <a:r>
              <a:rPr lang="en-US" sz="1800">
                <a:solidFill>
                  <a:srgbClr val="C586C0"/>
                </a:solidFill>
                <a:latin typeface="Consolas"/>
                <a:ea typeface="Consolas"/>
                <a:cs typeface="Consolas"/>
                <a:sym typeface="Consolas"/>
              </a:rPr>
              <a:t>from</a:t>
            </a:r>
            <a:r>
              <a:rPr lang="en-US" sz="1800">
                <a:solidFill>
                  <a:srgbClr val="D4D4D4"/>
                </a:solidFill>
                <a:latin typeface="Consolas"/>
                <a:ea typeface="Consolas"/>
                <a:cs typeface="Consolas"/>
                <a:sym typeface="Consolas"/>
              </a:rPr>
              <a:t> </a:t>
            </a:r>
            <a:r>
              <a:rPr lang="en-US" sz="1800">
                <a:solidFill>
                  <a:srgbClr val="CE9178"/>
                </a:solidFill>
                <a:latin typeface="Consolas"/>
                <a:ea typeface="Consolas"/>
                <a:cs typeface="Consolas"/>
                <a:sym typeface="Consolas"/>
              </a:rPr>
              <a:t>'@angular/forms’</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C586C0"/>
                </a:solidFill>
                <a:latin typeface="Consolas"/>
                <a:ea typeface="Consolas"/>
                <a:cs typeface="Consolas"/>
                <a:sym typeface="Consolas"/>
              </a:rPr>
              <a:t>import</a:t>
            </a:r>
            <a:r>
              <a:rPr lang="en-US" sz="1800">
                <a:solidFill>
                  <a:srgbClr val="D4D4D4"/>
                </a:solidFill>
                <a:latin typeface="Consolas"/>
                <a:ea typeface="Consolas"/>
                <a:cs typeface="Consolas"/>
                <a:sym typeface="Consolas"/>
              </a:rPr>
              <a:t> { </a:t>
            </a:r>
            <a:r>
              <a:rPr lang="en-US" sz="1800">
                <a:solidFill>
                  <a:srgbClr val="9CDCFE"/>
                </a:solidFill>
                <a:latin typeface="Consolas"/>
                <a:ea typeface="Consolas"/>
                <a:cs typeface="Consolas"/>
                <a:sym typeface="Consolas"/>
              </a:rPr>
              <a:t>ReactiveFormsModule</a:t>
            </a:r>
            <a:r>
              <a:rPr lang="en-US" sz="1800">
                <a:solidFill>
                  <a:srgbClr val="D4D4D4"/>
                </a:solidFill>
                <a:latin typeface="Consolas"/>
                <a:ea typeface="Consolas"/>
                <a:cs typeface="Consolas"/>
                <a:sym typeface="Consolas"/>
              </a:rPr>
              <a:t> } </a:t>
            </a:r>
            <a:r>
              <a:rPr lang="en-US" sz="1800">
                <a:solidFill>
                  <a:srgbClr val="C586C0"/>
                </a:solidFill>
                <a:latin typeface="Consolas"/>
                <a:ea typeface="Consolas"/>
                <a:cs typeface="Consolas"/>
                <a:sym typeface="Consolas"/>
              </a:rPr>
              <a:t>from</a:t>
            </a:r>
            <a:r>
              <a:rPr lang="en-US" sz="1800">
                <a:solidFill>
                  <a:srgbClr val="D4D4D4"/>
                </a:solidFill>
                <a:latin typeface="Consolas"/>
                <a:ea typeface="Consolas"/>
                <a:cs typeface="Consolas"/>
                <a:sym typeface="Consolas"/>
              </a:rPr>
              <a:t> </a:t>
            </a:r>
            <a:r>
              <a:rPr lang="en-US" sz="1800">
                <a:solidFill>
                  <a:srgbClr val="CE9178"/>
                </a:solidFill>
                <a:latin typeface="Consolas"/>
                <a:ea typeface="Consolas"/>
                <a:cs typeface="Consolas"/>
                <a:sym typeface="Consolas"/>
              </a:rPr>
              <a:t>'@angular/forms'</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r>
              <a:rPr lang="en-US" sz="1800">
                <a:solidFill>
                  <a:srgbClr val="DCDCAA"/>
                </a:solidFill>
                <a:latin typeface="Consolas"/>
                <a:ea typeface="Consolas"/>
                <a:cs typeface="Consolas"/>
                <a:sym typeface="Consolas"/>
              </a:rPr>
              <a:t>NgModule</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9CDCFE"/>
                </a:solidFill>
                <a:latin typeface="Consolas"/>
                <a:ea typeface="Consolas"/>
                <a:cs typeface="Consolas"/>
                <a:sym typeface="Consolas"/>
              </a:rPr>
              <a:t>imports:</a:t>
            </a:r>
            <a:r>
              <a:rPr lang="en-US" sz="1800">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800" u="none" cap="none" strike="noStrike">
                <a:solidFill>
                  <a:srgbClr val="9CDCFE"/>
                </a:solidFill>
                <a:latin typeface="Consolas"/>
                <a:ea typeface="Consolas"/>
                <a:cs typeface="Consolas"/>
                <a:sym typeface="Consolas"/>
              </a:rPr>
              <a:t>FormsModule</a:t>
            </a:r>
            <a:r>
              <a:rPr b="0" i="0" lang="en-US" sz="1800" u="none" cap="none" strike="noStrike">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rPr b="0" i="0" lang="en-US" sz="1800" u="none" cap="none" strike="noStrike">
                <a:solidFill>
                  <a:srgbClr val="9CDCFE"/>
                </a:solidFill>
                <a:latin typeface="Consolas"/>
                <a:ea typeface="Consolas"/>
                <a:cs typeface="Consolas"/>
                <a:sym typeface="Consolas"/>
              </a:rPr>
              <a:t>ReactiveFormsModule</a:t>
            </a:r>
            <a:endParaRPr b="0" i="0" sz="1800" u="none" cap="none" strike="noStrike">
              <a:solidFill>
                <a:srgbClr val="9CDCFE"/>
              </a:solidFill>
              <a:latin typeface="Consolas"/>
              <a:ea typeface="Consolas"/>
              <a:cs typeface="Consolas"/>
              <a:sym typeface="Consolas"/>
            </a:endParaRPr>
          </a:p>
          <a:p>
            <a:pPr indent="0" lvl="1" marL="457200" marR="0" rtl="0" algn="l">
              <a:spcBef>
                <a:spcPts val="0"/>
              </a:spcBef>
              <a:spcAft>
                <a:spcPts val="0"/>
              </a:spcAft>
              <a:buNone/>
            </a:pPr>
            <a:r>
              <a:rPr b="0" i="0" lang="en-US" sz="1800" u="none" cap="none" strike="noStrike">
                <a:solidFill>
                  <a:srgbClr val="D4D4D4"/>
                </a:solidFill>
                <a:latin typeface="Consolas"/>
                <a:ea typeface="Consolas"/>
                <a:cs typeface="Consolas"/>
                <a:sym typeface="Consolas"/>
              </a:rPr>
              <a:t>]})</a:t>
            </a:r>
            <a:endParaRPr b="0" i="0" sz="1800" u="none" cap="none" strike="noStrike">
              <a:solidFill>
                <a:srgbClr val="D4D4D4"/>
              </a:solidFill>
              <a:latin typeface="Consolas"/>
              <a:ea typeface="Consolas"/>
              <a:cs typeface="Consolas"/>
              <a:sym typeface="Consolas"/>
            </a:endParaRPr>
          </a:p>
        </p:txBody>
      </p:sp>
      <p:sp>
        <p:nvSpPr>
          <p:cNvPr id="714" name="Google Shape;714;p80"/>
          <p:cNvSpPr/>
          <p:nvPr/>
        </p:nvSpPr>
        <p:spPr>
          <a:xfrm>
            <a:off x="561152" y="1959334"/>
            <a:ext cx="73152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app.modules.ts</a:t>
            </a:r>
            <a:endParaRPr sz="1800">
              <a:solidFill>
                <a:schemeClr val="lt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1"/>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Template-driven Form</a:t>
            </a:r>
            <a:endParaRPr/>
          </a:p>
        </p:txBody>
      </p:sp>
      <p:sp>
        <p:nvSpPr>
          <p:cNvPr id="720" name="Google Shape;720;p81"/>
          <p:cNvSpPr/>
          <p:nvPr/>
        </p:nvSpPr>
        <p:spPr>
          <a:xfrm>
            <a:off x="239517" y="1279166"/>
            <a:ext cx="6705600" cy="1200329"/>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form</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mf</a:t>
            </a:r>
            <a:r>
              <a:rPr lang="en-US" sz="1800">
                <a:solidFill>
                  <a:srgbClr val="D4D4D4"/>
                </a:solidFill>
                <a:latin typeface="Consolas"/>
                <a:ea typeface="Consolas"/>
                <a:cs typeface="Consolas"/>
                <a:sym typeface="Consolas"/>
              </a:rPr>
              <a:t>=</a:t>
            </a:r>
            <a:r>
              <a:rPr lang="en-US" sz="1800">
                <a:solidFill>
                  <a:srgbClr val="CE9178"/>
                </a:solidFill>
                <a:latin typeface="Consolas"/>
                <a:ea typeface="Consolas"/>
                <a:cs typeface="Consolas"/>
                <a:sym typeface="Consolas"/>
              </a:rPr>
              <a:t>"ngForm"</a:t>
            </a: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ngSubmit</a:t>
            </a:r>
            <a:r>
              <a:rPr lang="en-US" sz="1800">
                <a:solidFill>
                  <a:srgbClr val="D4D4D4"/>
                </a:solidFill>
                <a:latin typeface="Consolas"/>
                <a:ea typeface="Consolas"/>
                <a:cs typeface="Consolas"/>
                <a:sym typeface="Consolas"/>
              </a:rPr>
              <a:t>)=</a:t>
            </a:r>
            <a:r>
              <a:rPr lang="en-US" sz="1800">
                <a:solidFill>
                  <a:srgbClr val="CE9178"/>
                </a:solidFill>
                <a:latin typeface="Consolas"/>
                <a:ea typeface="Consolas"/>
                <a:cs typeface="Consolas"/>
                <a:sym typeface="Consolas"/>
              </a:rPr>
              <a:t>"onSubmit(mf)"</a:t>
            </a:r>
            <a:r>
              <a:rPr lang="en-US" sz="1800">
                <a:solidFill>
                  <a:srgbClr val="808080"/>
                </a:solidFill>
                <a:latin typeface="Consolas"/>
                <a:ea typeface="Consolas"/>
                <a:cs typeface="Consolas"/>
                <a:sym typeface="Consolas"/>
              </a:rPr>
              <a:t>&gt;</a:t>
            </a:r>
            <a:endParaRPr sz="1800">
              <a:solidFill>
                <a:srgbClr val="D4D4D4"/>
              </a:solidFill>
              <a:latin typeface="Consolas"/>
              <a:ea typeface="Consolas"/>
              <a:cs typeface="Consolas"/>
              <a:sym typeface="Consolas"/>
            </a:endParaRPr>
          </a:p>
          <a:p>
            <a:pPr indent="0" lvl="1" marL="457200" marR="0" rtl="0" algn="l">
              <a:spcBef>
                <a:spcPts val="0"/>
              </a:spcBef>
              <a:spcAft>
                <a:spcPts val="0"/>
              </a:spcAft>
              <a:buNone/>
            </a:pPr>
            <a:r>
              <a:rPr b="0" i="0" lang="en-US" sz="1800" u="none" cap="none" strike="noStrike">
                <a:solidFill>
                  <a:srgbClr val="808080"/>
                </a:solidFill>
                <a:latin typeface="Consolas"/>
                <a:ea typeface="Consolas"/>
                <a:cs typeface="Consolas"/>
                <a:sym typeface="Consolas"/>
              </a:rPr>
              <a:t>&lt;</a:t>
            </a:r>
            <a:r>
              <a:rPr b="0" i="0" lang="en-US" sz="1800" u="none" cap="none" strike="noStrike">
                <a:solidFill>
                  <a:srgbClr val="569CD6"/>
                </a:solidFill>
                <a:latin typeface="Consolas"/>
                <a:ea typeface="Consolas"/>
                <a:cs typeface="Consolas"/>
                <a:sym typeface="Consolas"/>
              </a:rPr>
              <a:t>input</a:t>
            </a:r>
            <a:r>
              <a:rPr b="0" i="0" lang="en-US" sz="1800" u="none" cap="none" strike="noStrike">
                <a:solidFill>
                  <a:srgbClr val="D4D4D4"/>
                </a:solidFill>
                <a:latin typeface="Consolas"/>
                <a:ea typeface="Consolas"/>
                <a:cs typeface="Consolas"/>
                <a:sym typeface="Consolas"/>
              </a:rPr>
              <a:t> </a:t>
            </a:r>
            <a:r>
              <a:rPr b="0" i="0" lang="en-US" sz="1800" u="none" cap="none" strike="noStrike">
                <a:solidFill>
                  <a:srgbClr val="9CDCFE"/>
                </a:solidFill>
                <a:latin typeface="Consolas"/>
                <a:ea typeface="Consolas"/>
                <a:cs typeface="Consolas"/>
                <a:sym typeface="Consolas"/>
              </a:rPr>
              <a:t>type</a:t>
            </a:r>
            <a:r>
              <a:rPr b="0" i="0" lang="en-US" sz="1800" u="none" cap="none" strike="noStrike">
                <a:solidFill>
                  <a:srgbClr val="D4D4D4"/>
                </a:solidFill>
                <a:latin typeface="Consolas"/>
                <a:ea typeface="Consolas"/>
                <a:cs typeface="Consolas"/>
                <a:sym typeface="Consolas"/>
              </a:rPr>
              <a:t>=</a:t>
            </a:r>
            <a:r>
              <a:rPr b="0" i="0" lang="en-US" sz="1800" u="none" cap="none" strike="noStrike">
                <a:solidFill>
                  <a:srgbClr val="CE9178"/>
                </a:solidFill>
                <a:latin typeface="Consolas"/>
                <a:ea typeface="Consolas"/>
                <a:cs typeface="Consolas"/>
                <a:sym typeface="Consolas"/>
              </a:rPr>
              <a:t>"text"</a:t>
            </a:r>
            <a:r>
              <a:rPr b="0" i="0" lang="en-US" sz="1800" u="none" cap="none" strike="noStrike">
                <a:solidFill>
                  <a:srgbClr val="D4D4D4"/>
                </a:solidFill>
                <a:latin typeface="Consolas"/>
                <a:ea typeface="Consolas"/>
                <a:cs typeface="Consolas"/>
                <a:sym typeface="Consolas"/>
              </a:rPr>
              <a:t> </a:t>
            </a:r>
            <a:r>
              <a:rPr b="0" i="0" lang="en-US" sz="1800" u="none" cap="none" strike="noStrike">
                <a:solidFill>
                  <a:srgbClr val="9CDCFE"/>
                </a:solidFill>
                <a:latin typeface="Consolas"/>
                <a:ea typeface="Consolas"/>
                <a:cs typeface="Consolas"/>
                <a:sym typeface="Consolas"/>
              </a:rPr>
              <a:t>name</a:t>
            </a:r>
            <a:r>
              <a:rPr b="0" i="0" lang="en-US" sz="1800" u="none" cap="none" strike="noStrike">
                <a:solidFill>
                  <a:srgbClr val="D4D4D4"/>
                </a:solidFill>
                <a:latin typeface="Consolas"/>
                <a:ea typeface="Consolas"/>
                <a:cs typeface="Consolas"/>
                <a:sym typeface="Consolas"/>
              </a:rPr>
              <a:t>=</a:t>
            </a:r>
            <a:r>
              <a:rPr b="0" i="0" lang="en-US" sz="1800" u="none" cap="none" strike="noStrike">
                <a:solidFill>
                  <a:srgbClr val="CE9178"/>
                </a:solidFill>
                <a:latin typeface="Consolas"/>
                <a:ea typeface="Consolas"/>
                <a:cs typeface="Consolas"/>
                <a:sym typeface="Consolas"/>
              </a:rPr>
              <a:t>"jsonName"</a:t>
            </a:r>
            <a:r>
              <a:rPr b="0" i="0" lang="en-US" sz="1800" u="none" cap="none" strike="noStrike">
                <a:solidFill>
                  <a:srgbClr val="D4D4D4"/>
                </a:solidFill>
                <a:latin typeface="Consolas"/>
                <a:ea typeface="Consolas"/>
                <a:cs typeface="Consolas"/>
                <a:sym typeface="Consolas"/>
              </a:rPr>
              <a:t> </a:t>
            </a:r>
            <a:r>
              <a:rPr b="0" i="0" lang="en-US" sz="1800" u="none" cap="none" strike="noStrike">
                <a:solidFill>
                  <a:srgbClr val="9CDCFE"/>
                </a:solidFill>
                <a:latin typeface="Consolas"/>
                <a:ea typeface="Consolas"/>
                <a:cs typeface="Consolas"/>
                <a:sym typeface="Consolas"/>
              </a:rPr>
              <a:t>ngModel</a:t>
            </a:r>
            <a:r>
              <a:rPr b="0" i="0" lang="en-US" sz="1800" u="none" cap="none" strike="noStrike">
                <a:solidFill>
                  <a:srgbClr val="808080"/>
                </a:solidFill>
                <a:latin typeface="Consolas"/>
                <a:ea typeface="Consolas"/>
                <a:cs typeface="Consolas"/>
                <a:sym typeface="Consolas"/>
              </a:rPr>
              <a:t>&gt;</a:t>
            </a:r>
            <a:endParaRPr b="0" i="0" sz="1800" u="none" cap="none" strike="noStrike">
              <a:solidFill>
                <a:srgbClr val="D4D4D4"/>
              </a:solidFill>
              <a:latin typeface="Consolas"/>
              <a:ea typeface="Consolas"/>
              <a:cs typeface="Consolas"/>
              <a:sym typeface="Consolas"/>
            </a:endParaRPr>
          </a:p>
          <a:p>
            <a:pPr indent="0" lvl="1" marL="457200" marR="0" rtl="0" algn="l">
              <a:spcBef>
                <a:spcPts val="0"/>
              </a:spcBef>
              <a:spcAft>
                <a:spcPts val="0"/>
              </a:spcAft>
              <a:buNone/>
            </a:pPr>
            <a:r>
              <a:rPr b="0" i="0" lang="en-US" sz="1800" u="none" cap="none" strike="noStrike">
                <a:solidFill>
                  <a:srgbClr val="808080"/>
                </a:solidFill>
                <a:latin typeface="Consolas"/>
                <a:ea typeface="Consolas"/>
                <a:cs typeface="Consolas"/>
                <a:sym typeface="Consolas"/>
              </a:rPr>
              <a:t>&lt;</a:t>
            </a:r>
            <a:r>
              <a:rPr b="0" i="0" lang="en-US" sz="1800" u="none" cap="none" strike="noStrike">
                <a:solidFill>
                  <a:srgbClr val="569CD6"/>
                </a:solidFill>
                <a:latin typeface="Consolas"/>
                <a:ea typeface="Consolas"/>
                <a:cs typeface="Consolas"/>
                <a:sym typeface="Consolas"/>
              </a:rPr>
              <a:t>button</a:t>
            </a:r>
            <a:r>
              <a:rPr b="0" i="0" lang="en-US" sz="1800" u="none" cap="none" strike="noStrike">
                <a:solidFill>
                  <a:srgbClr val="D4D4D4"/>
                </a:solidFill>
                <a:latin typeface="Consolas"/>
                <a:ea typeface="Consolas"/>
                <a:cs typeface="Consolas"/>
                <a:sym typeface="Consolas"/>
              </a:rPr>
              <a:t> </a:t>
            </a:r>
            <a:r>
              <a:rPr b="0" i="0" lang="en-US" sz="1800" u="none" cap="none" strike="noStrike">
                <a:solidFill>
                  <a:srgbClr val="9CDCFE"/>
                </a:solidFill>
                <a:latin typeface="Consolas"/>
                <a:ea typeface="Consolas"/>
                <a:cs typeface="Consolas"/>
                <a:sym typeface="Consolas"/>
              </a:rPr>
              <a:t>type</a:t>
            </a:r>
            <a:r>
              <a:rPr b="0" i="0" lang="en-US" sz="1800" u="none" cap="none" strike="noStrike">
                <a:solidFill>
                  <a:srgbClr val="D4D4D4"/>
                </a:solidFill>
                <a:latin typeface="Consolas"/>
                <a:ea typeface="Consolas"/>
                <a:cs typeface="Consolas"/>
                <a:sym typeface="Consolas"/>
              </a:rPr>
              <a:t>=</a:t>
            </a:r>
            <a:r>
              <a:rPr b="0" i="0" lang="en-US" sz="1800" u="none" cap="none" strike="noStrike">
                <a:solidFill>
                  <a:srgbClr val="CE9178"/>
                </a:solidFill>
                <a:latin typeface="Consolas"/>
                <a:ea typeface="Consolas"/>
                <a:cs typeface="Consolas"/>
                <a:sym typeface="Consolas"/>
              </a:rPr>
              <a:t>"submit"</a:t>
            </a:r>
            <a:r>
              <a:rPr b="0" i="0" lang="en-US" sz="1800" u="none" cap="none" strike="noStrike">
                <a:solidFill>
                  <a:srgbClr val="808080"/>
                </a:solidFill>
                <a:latin typeface="Consolas"/>
                <a:ea typeface="Consolas"/>
                <a:cs typeface="Consolas"/>
                <a:sym typeface="Consolas"/>
              </a:rPr>
              <a:t>&gt;</a:t>
            </a:r>
            <a:r>
              <a:rPr b="0" i="0" lang="en-US" sz="1800" u="none" cap="none" strike="noStrike">
                <a:solidFill>
                  <a:srgbClr val="D4D4D4"/>
                </a:solidFill>
                <a:latin typeface="Consolas"/>
                <a:ea typeface="Consolas"/>
                <a:cs typeface="Consolas"/>
                <a:sym typeface="Consolas"/>
              </a:rPr>
              <a:t>Submit</a:t>
            </a:r>
            <a:r>
              <a:rPr b="0" i="0" lang="en-US" sz="1800" u="none" cap="none" strike="noStrike">
                <a:solidFill>
                  <a:srgbClr val="808080"/>
                </a:solidFill>
                <a:latin typeface="Consolas"/>
                <a:ea typeface="Consolas"/>
                <a:cs typeface="Consolas"/>
                <a:sym typeface="Consolas"/>
              </a:rPr>
              <a:t>&lt;/</a:t>
            </a:r>
            <a:r>
              <a:rPr b="0" i="0" lang="en-US" sz="1800" u="none" cap="none" strike="noStrike">
                <a:solidFill>
                  <a:srgbClr val="569CD6"/>
                </a:solidFill>
                <a:latin typeface="Consolas"/>
                <a:ea typeface="Consolas"/>
                <a:cs typeface="Consolas"/>
                <a:sym typeface="Consolas"/>
              </a:rPr>
              <a:t>button</a:t>
            </a:r>
            <a:r>
              <a:rPr b="0" i="0" lang="en-US" sz="1800" u="none" cap="none" strike="noStrike">
                <a:solidFill>
                  <a:srgbClr val="808080"/>
                </a:solidFill>
                <a:latin typeface="Consolas"/>
                <a:ea typeface="Consolas"/>
                <a:cs typeface="Consolas"/>
                <a:sym typeface="Consolas"/>
              </a:rPr>
              <a:t>&gt;</a:t>
            </a:r>
            <a:endParaRPr b="0" i="0" sz="1800" u="none" cap="none" strike="noStrike">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form</a:t>
            </a:r>
            <a:r>
              <a:rPr lang="en-US" sz="1800">
                <a:solidFill>
                  <a:srgbClr val="808080"/>
                </a:solidFill>
                <a:latin typeface="Consolas"/>
                <a:ea typeface="Consolas"/>
                <a:cs typeface="Consolas"/>
                <a:sym typeface="Consolas"/>
              </a:rPr>
              <a:t>&gt;</a:t>
            </a:r>
            <a:endParaRPr b="0" sz="1800">
              <a:solidFill>
                <a:srgbClr val="D4D4D4"/>
              </a:solidFill>
              <a:latin typeface="Consolas"/>
              <a:ea typeface="Consolas"/>
              <a:cs typeface="Consolas"/>
              <a:sym typeface="Consolas"/>
            </a:endParaRPr>
          </a:p>
        </p:txBody>
      </p:sp>
      <p:sp>
        <p:nvSpPr>
          <p:cNvPr id="721" name="Google Shape;721;p81"/>
          <p:cNvSpPr/>
          <p:nvPr/>
        </p:nvSpPr>
        <p:spPr>
          <a:xfrm>
            <a:off x="228600" y="971550"/>
            <a:ext cx="6716517"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Template.html</a:t>
            </a:r>
            <a:endParaRPr/>
          </a:p>
        </p:txBody>
      </p:sp>
      <p:sp>
        <p:nvSpPr>
          <p:cNvPr id="722" name="Google Shape;722;p81"/>
          <p:cNvSpPr/>
          <p:nvPr/>
        </p:nvSpPr>
        <p:spPr>
          <a:xfrm>
            <a:off x="239518" y="2787111"/>
            <a:ext cx="54864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component.ts</a:t>
            </a:r>
            <a:endParaRPr sz="1800">
              <a:solidFill>
                <a:schemeClr val="lt1"/>
              </a:solidFill>
              <a:latin typeface="Calibri"/>
              <a:ea typeface="Calibri"/>
              <a:cs typeface="Calibri"/>
              <a:sym typeface="Calibri"/>
            </a:endParaRPr>
          </a:p>
        </p:txBody>
      </p:sp>
      <p:sp>
        <p:nvSpPr>
          <p:cNvPr id="723" name="Google Shape;723;p81"/>
          <p:cNvSpPr/>
          <p:nvPr/>
        </p:nvSpPr>
        <p:spPr>
          <a:xfrm>
            <a:off x="239517" y="3094727"/>
            <a:ext cx="5486400" cy="1477328"/>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C586C0"/>
                </a:solidFill>
                <a:latin typeface="Consolas"/>
                <a:ea typeface="Consolas"/>
                <a:cs typeface="Consolas"/>
                <a:sym typeface="Consolas"/>
              </a:rPr>
              <a:t>export</a:t>
            </a:r>
            <a:r>
              <a:rPr lang="en-US" sz="1800">
                <a:solidFill>
                  <a:srgbClr val="D4D4D4"/>
                </a:solidFill>
                <a:latin typeface="Consolas"/>
                <a:ea typeface="Consolas"/>
                <a:cs typeface="Consolas"/>
                <a:sym typeface="Consolas"/>
              </a:rPr>
              <a:t> </a:t>
            </a:r>
            <a:r>
              <a:rPr lang="en-US" sz="1800">
                <a:solidFill>
                  <a:srgbClr val="569CD6"/>
                </a:solidFill>
                <a:latin typeface="Consolas"/>
                <a:ea typeface="Consolas"/>
                <a:cs typeface="Consolas"/>
                <a:sym typeface="Consolas"/>
              </a:rPr>
              <a:t>class</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DemoFormTemplateComponent</a:t>
            </a:r>
            <a:r>
              <a:rPr lang="en-US" sz="1800">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800" u="none" cap="none" strike="noStrike">
                <a:solidFill>
                  <a:srgbClr val="DCDCAA"/>
                </a:solidFill>
                <a:latin typeface="Consolas"/>
                <a:ea typeface="Consolas"/>
                <a:cs typeface="Consolas"/>
                <a:sym typeface="Consolas"/>
              </a:rPr>
              <a:t>onSubmit</a:t>
            </a:r>
            <a:r>
              <a:rPr b="0" i="0" lang="en-US" sz="1800" u="none" cap="none" strike="noStrike">
                <a:solidFill>
                  <a:srgbClr val="D4D4D4"/>
                </a:solidFill>
                <a:latin typeface="Consolas"/>
                <a:ea typeface="Consolas"/>
                <a:cs typeface="Consolas"/>
                <a:sym typeface="Consolas"/>
              </a:rPr>
              <a:t>(</a:t>
            </a:r>
            <a:r>
              <a:rPr b="0" i="0" lang="en-US" sz="1800" u="none" cap="none" strike="noStrike">
                <a:solidFill>
                  <a:srgbClr val="9CDCFE"/>
                </a:solidFill>
                <a:latin typeface="Consolas"/>
                <a:ea typeface="Consolas"/>
                <a:cs typeface="Consolas"/>
                <a:sym typeface="Consolas"/>
              </a:rPr>
              <a:t>f</a:t>
            </a:r>
            <a:r>
              <a:rPr b="0" i="0" lang="en-US" sz="1800" u="none" cap="none" strike="noStrike">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800" u="none" cap="none" strike="noStrike">
                <a:solidFill>
                  <a:srgbClr val="4EC9B0"/>
                </a:solidFill>
                <a:latin typeface="Consolas"/>
                <a:ea typeface="Consolas"/>
                <a:cs typeface="Consolas"/>
                <a:sym typeface="Consolas"/>
              </a:rPr>
              <a:t>	console</a:t>
            </a:r>
            <a:r>
              <a:rPr b="0" i="0" lang="en-US" sz="1800" u="none" cap="none" strike="noStrike">
                <a:solidFill>
                  <a:srgbClr val="D4D4D4"/>
                </a:solidFill>
                <a:latin typeface="Consolas"/>
                <a:ea typeface="Consolas"/>
                <a:cs typeface="Consolas"/>
                <a:sym typeface="Consolas"/>
              </a:rPr>
              <a:t>.</a:t>
            </a:r>
            <a:r>
              <a:rPr b="0" i="0" lang="en-US" sz="1800" u="none" cap="none" strike="noStrike">
                <a:solidFill>
                  <a:srgbClr val="DCDCAA"/>
                </a:solidFill>
                <a:latin typeface="Consolas"/>
                <a:ea typeface="Consolas"/>
                <a:cs typeface="Consolas"/>
                <a:sym typeface="Consolas"/>
              </a:rPr>
              <a:t>log</a:t>
            </a:r>
            <a:r>
              <a:rPr b="0" i="0" lang="en-US" sz="1800" u="none" cap="none" strike="noStrike">
                <a:solidFill>
                  <a:srgbClr val="D4D4D4"/>
                </a:solidFill>
                <a:latin typeface="Consolas"/>
                <a:ea typeface="Consolas"/>
                <a:cs typeface="Consolas"/>
                <a:sym typeface="Consolas"/>
              </a:rPr>
              <a:t>(</a:t>
            </a:r>
            <a:r>
              <a:rPr b="0" i="0" lang="en-US" sz="1800" u="none" cap="none" strike="noStrike">
                <a:solidFill>
                  <a:srgbClr val="9CDCFE"/>
                </a:solidFill>
                <a:latin typeface="Consolas"/>
                <a:ea typeface="Consolas"/>
                <a:cs typeface="Consolas"/>
                <a:sym typeface="Consolas"/>
              </a:rPr>
              <a:t>f.value</a:t>
            </a:r>
            <a:r>
              <a:rPr b="0" i="0" lang="en-US" sz="1800" u="none" cap="none" strike="noStrike">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rPr b="0" i="0" lang="en-US" sz="1800" u="none" cap="none" strike="noStrike">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
        <p:nvSpPr>
          <p:cNvPr id="724" name="Google Shape;724;p81"/>
          <p:cNvSpPr/>
          <p:nvPr/>
        </p:nvSpPr>
        <p:spPr>
          <a:xfrm>
            <a:off x="6153875" y="3918876"/>
            <a:ext cx="1931683" cy="369332"/>
          </a:xfrm>
          <a:prstGeom prst="rect">
            <a:avLst/>
          </a:prstGeom>
          <a:noFill/>
          <a:ln cap="flat" cmpd="sng" w="9525">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{jsonName: "test"}</a:t>
            </a:r>
            <a:endParaRPr/>
          </a:p>
        </p:txBody>
      </p:sp>
      <p:pic>
        <p:nvPicPr>
          <p:cNvPr id="725" name="Google Shape;725;p81"/>
          <p:cNvPicPr preferRelativeResize="0"/>
          <p:nvPr/>
        </p:nvPicPr>
        <p:blipFill rotWithShape="1">
          <a:blip r:embed="rId3">
            <a:alphaModFix/>
          </a:blip>
          <a:srcRect b="0" l="0" r="0" t="0"/>
          <a:stretch/>
        </p:blipFill>
        <p:spPr>
          <a:xfrm>
            <a:off x="6153874" y="3052417"/>
            <a:ext cx="2577934" cy="301139"/>
          </a:xfrm>
          <a:prstGeom prst="rect">
            <a:avLst/>
          </a:prstGeom>
          <a:noFill/>
          <a:ln>
            <a:noFill/>
          </a:ln>
        </p:spPr>
      </p:pic>
      <p:sp>
        <p:nvSpPr>
          <p:cNvPr id="726" name="Google Shape;726;p81"/>
          <p:cNvSpPr/>
          <p:nvPr/>
        </p:nvSpPr>
        <p:spPr>
          <a:xfrm>
            <a:off x="6153874" y="2794997"/>
            <a:ext cx="2577934"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browser</a:t>
            </a:r>
            <a:endParaRPr/>
          </a:p>
        </p:txBody>
      </p:sp>
      <p:sp>
        <p:nvSpPr>
          <p:cNvPr id="727" name="Google Shape;727;p81"/>
          <p:cNvSpPr/>
          <p:nvPr/>
        </p:nvSpPr>
        <p:spPr>
          <a:xfrm>
            <a:off x="6153874" y="3611260"/>
            <a:ext cx="1947605"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console</a:t>
            </a:r>
            <a:endParaRPr/>
          </a:p>
        </p:txBody>
      </p:sp>
      <p:sp>
        <p:nvSpPr>
          <p:cNvPr id="728" name="Google Shape;728;p81"/>
          <p:cNvSpPr/>
          <p:nvPr/>
        </p:nvSpPr>
        <p:spPr>
          <a:xfrm>
            <a:off x="5105400" y="1650730"/>
            <a:ext cx="990600" cy="2286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9" name="Google Shape;729;p81"/>
          <p:cNvSpPr/>
          <p:nvPr/>
        </p:nvSpPr>
        <p:spPr>
          <a:xfrm>
            <a:off x="5257800" y="1321990"/>
            <a:ext cx="468117" cy="2286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0" name="Google Shape;730;p81"/>
          <p:cNvSpPr/>
          <p:nvPr/>
        </p:nvSpPr>
        <p:spPr>
          <a:xfrm>
            <a:off x="1066801" y="1346973"/>
            <a:ext cx="381000" cy="2286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82"/>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Validation</a:t>
            </a:r>
            <a:endParaRPr/>
          </a:p>
        </p:txBody>
      </p:sp>
      <p:sp>
        <p:nvSpPr>
          <p:cNvPr id="736" name="Google Shape;736;p82"/>
          <p:cNvSpPr/>
          <p:nvPr/>
        </p:nvSpPr>
        <p:spPr>
          <a:xfrm>
            <a:off x="103952" y="1200150"/>
            <a:ext cx="6349164" cy="3385542"/>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808080"/>
                </a:solidFill>
                <a:latin typeface="Consolas"/>
                <a:ea typeface="Consolas"/>
                <a:cs typeface="Consolas"/>
                <a:sym typeface="Consolas"/>
              </a:rPr>
              <a:t>&lt;</a:t>
            </a:r>
            <a:r>
              <a:rPr lang="en-US" sz="1600">
                <a:solidFill>
                  <a:srgbClr val="569CD6"/>
                </a:solidFill>
                <a:latin typeface="Consolas"/>
                <a:ea typeface="Consolas"/>
                <a:cs typeface="Consolas"/>
                <a:sym typeface="Consolas"/>
              </a:rPr>
              <a:t>form</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validationForm</a:t>
            </a:r>
            <a:r>
              <a:rPr lang="en-US" sz="1600">
                <a:solidFill>
                  <a:srgbClr val="D4D4D4"/>
                </a:solidFill>
                <a:latin typeface="Consolas"/>
                <a:ea typeface="Consolas"/>
                <a:cs typeface="Consolas"/>
                <a:sym typeface="Consolas"/>
              </a:rPr>
              <a:t>=</a:t>
            </a:r>
            <a:r>
              <a:rPr lang="en-US" sz="1600">
                <a:solidFill>
                  <a:srgbClr val="CE9178"/>
                </a:solidFill>
                <a:latin typeface="Consolas"/>
                <a:ea typeface="Consolas"/>
                <a:cs typeface="Consolas"/>
                <a:sym typeface="Consolas"/>
              </a:rPr>
              <a:t>"ngForm"</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ngSubmit</a:t>
            </a:r>
            <a:r>
              <a:rPr lang="en-US" sz="1600">
                <a:solidFill>
                  <a:srgbClr val="D4D4D4"/>
                </a:solidFill>
                <a:latin typeface="Consolas"/>
                <a:ea typeface="Consolas"/>
                <a:cs typeface="Consolas"/>
                <a:sym typeface="Consolas"/>
              </a:rPr>
              <a:t>)=</a:t>
            </a:r>
            <a:r>
              <a:rPr lang="en-US" sz="1600">
                <a:solidFill>
                  <a:srgbClr val="CE9178"/>
                </a:solidFill>
                <a:latin typeface="Consolas"/>
                <a:ea typeface="Consolas"/>
                <a:cs typeface="Consolas"/>
                <a:sym typeface="Consolas"/>
              </a:rPr>
              <a:t>"onSubmit(validationForm)"</a:t>
            </a:r>
            <a:r>
              <a:rPr lang="en-US" sz="1600">
                <a:solidFill>
                  <a:srgbClr val="808080"/>
                </a:solidFill>
                <a:latin typeface="Consolas"/>
                <a:ea typeface="Consolas"/>
                <a:cs typeface="Consolas"/>
                <a:sym typeface="Consolas"/>
              </a:rPr>
              <a:t>&gt;</a:t>
            </a:r>
            <a:endParaRPr sz="16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600">
                <a:solidFill>
                  <a:srgbClr val="808080"/>
                </a:solidFill>
                <a:latin typeface="Consolas"/>
                <a:ea typeface="Consolas"/>
                <a:cs typeface="Consolas"/>
                <a:sym typeface="Consolas"/>
              </a:rPr>
              <a:t>&lt;</a:t>
            </a:r>
            <a:r>
              <a:rPr lang="en-US" sz="1600">
                <a:solidFill>
                  <a:srgbClr val="569CD6"/>
                </a:solidFill>
                <a:latin typeface="Consolas"/>
                <a:ea typeface="Consolas"/>
                <a:cs typeface="Consolas"/>
                <a:sym typeface="Consolas"/>
              </a:rPr>
              <a:t>input</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type</a:t>
            </a:r>
            <a:r>
              <a:rPr lang="en-US" sz="1600">
                <a:solidFill>
                  <a:srgbClr val="D4D4D4"/>
                </a:solidFill>
                <a:latin typeface="Consolas"/>
                <a:ea typeface="Consolas"/>
                <a:cs typeface="Consolas"/>
                <a:sym typeface="Consolas"/>
              </a:rPr>
              <a:t>=</a:t>
            </a:r>
            <a:r>
              <a:rPr lang="en-US" sz="1600">
                <a:solidFill>
                  <a:srgbClr val="CE9178"/>
                </a:solidFill>
                <a:latin typeface="Consolas"/>
                <a:ea typeface="Consolas"/>
                <a:cs typeface="Consolas"/>
                <a:sym typeface="Consolas"/>
              </a:rPr>
              <a:t>"text"</a:t>
            </a:r>
            <a:r>
              <a:rPr lang="en-US" sz="16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600">
                <a:solidFill>
                  <a:srgbClr val="9CDCFE"/>
                </a:solidFill>
                <a:latin typeface="Consolas"/>
                <a:ea typeface="Consolas"/>
                <a:cs typeface="Consolas"/>
                <a:sym typeface="Consolas"/>
              </a:rPr>
              <a:t>	name</a:t>
            </a:r>
            <a:r>
              <a:rPr lang="en-US" sz="1600">
                <a:solidFill>
                  <a:srgbClr val="D4D4D4"/>
                </a:solidFill>
                <a:latin typeface="Consolas"/>
                <a:ea typeface="Consolas"/>
                <a:cs typeface="Consolas"/>
                <a:sym typeface="Consolas"/>
              </a:rPr>
              <a:t>=</a:t>
            </a:r>
            <a:r>
              <a:rPr lang="en-US" sz="1600">
                <a:solidFill>
                  <a:srgbClr val="CE9178"/>
                </a:solidFill>
                <a:latin typeface="Consolas"/>
                <a:ea typeface="Consolas"/>
                <a:cs typeface="Consolas"/>
                <a:sym typeface="Consolas"/>
              </a:rPr>
              <a:t>"someName"</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someName</a:t>
            </a:r>
            <a:r>
              <a:rPr lang="en-US" sz="1600">
                <a:solidFill>
                  <a:srgbClr val="D4D4D4"/>
                </a:solidFill>
                <a:latin typeface="Consolas"/>
                <a:ea typeface="Consolas"/>
                <a:cs typeface="Consolas"/>
                <a:sym typeface="Consolas"/>
              </a:rPr>
              <a:t>=</a:t>
            </a:r>
            <a:r>
              <a:rPr lang="en-US" sz="1600">
                <a:solidFill>
                  <a:srgbClr val="CE9178"/>
                </a:solidFill>
                <a:latin typeface="Consolas"/>
                <a:ea typeface="Consolas"/>
                <a:cs typeface="Consolas"/>
                <a:sym typeface="Consolas"/>
              </a:rPr>
              <a:t>"ngModel"</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ngModel</a:t>
            </a:r>
            <a:r>
              <a:rPr lang="en-US" sz="16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600">
                <a:solidFill>
                  <a:srgbClr val="9CDCFE"/>
                </a:solidFill>
                <a:latin typeface="Consolas"/>
                <a:ea typeface="Consolas"/>
                <a:cs typeface="Consolas"/>
                <a:sym typeface="Consolas"/>
              </a:rPr>
              <a:t>	minlength</a:t>
            </a:r>
            <a:r>
              <a:rPr lang="en-US" sz="1600">
                <a:solidFill>
                  <a:srgbClr val="D4D4D4"/>
                </a:solidFill>
                <a:latin typeface="Consolas"/>
                <a:ea typeface="Consolas"/>
                <a:cs typeface="Consolas"/>
                <a:sym typeface="Consolas"/>
              </a:rPr>
              <a:t>=</a:t>
            </a:r>
            <a:r>
              <a:rPr lang="en-US" sz="1600">
                <a:solidFill>
                  <a:srgbClr val="CE9178"/>
                </a:solidFill>
                <a:latin typeface="Consolas"/>
                <a:ea typeface="Consolas"/>
                <a:cs typeface="Consolas"/>
                <a:sym typeface="Consolas"/>
              </a:rPr>
              <a:t>"2"</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required</a:t>
            </a:r>
            <a:r>
              <a:rPr lang="en-US" sz="1600">
                <a:solidFill>
                  <a:srgbClr val="808080"/>
                </a:solidFill>
                <a:latin typeface="Consolas"/>
                <a:ea typeface="Consolas"/>
                <a:cs typeface="Consolas"/>
                <a:sym typeface="Consolas"/>
              </a:rPr>
              <a:t>/&gt;</a:t>
            </a:r>
            <a:endParaRPr sz="1600">
              <a:solidFill>
                <a:srgbClr val="D4D4D4"/>
              </a:solidFill>
              <a:latin typeface="Consolas"/>
              <a:ea typeface="Consolas"/>
              <a:cs typeface="Consolas"/>
              <a:sym typeface="Consolas"/>
            </a:endParaRPr>
          </a:p>
          <a:p>
            <a:pPr indent="0" lvl="0" marL="0" marR="0" rtl="0" algn="l">
              <a:spcBef>
                <a:spcPts val="0"/>
              </a:spcBef>
              <a:spcAft>
                <a:spcPts val="0"/>
              </a:spcAft>
              <a:buNone/>
            </a:pPr>
            <a:br>
              <a:rPr lang="en-US" sz="1600">
                <a:solidFill>
                  <a:srgbClr val="D4D4D4"/>
                </a:solidFill>
                <a:latin typeface="Consolas"/>
                <a:ea typeface="Consolas"/>
                <a:cs typeface="Consolas"/>
                <a:sym typeface="Consolas"/>
              </a:rPr>
            </a:br>
            <a:r>
              <a:rPr lang="en-US" sz="1600">
                <a:solidFill>
                  <a:srgbClr val="808080"/>
                </a:solidFill>
                <a:latin typeface="Consolas"/>
                <a:ea typeface="Consolas"/>
                <a:cs typeface="Consolas"/>
                <a:sym typeface="Consolas"/>
              </a:rPr>
              <a:t>&lt;</a:t>
            </a:r>
            <a:r>
              <a:rPr lang="en-US" sz="1600">
                <a:solidFill>
                  <a:srgbClr val="569CD6"/>
                </a:solidFill>
                <a:latin typeface="Consolas"/>
                <a:ea typeface="Consolas"/>
                <a:cs typeface="Consolas"/>
                <a:sym typeface="Consolas"/>
              </a:rPr>
              <a:t>span</a:t>
            </a:r>
            <a:r>
              <a:rPr lang="en-US" sz="16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hidden</a:t>
            </a:r>
            <a:r>
              <a:rPr lang="en-US" sz="1600">
                <a:solidFill>
                  <a:srgbClr val="D4D4D4"/>
                </a:solidFill>
                <a:latin typeface="Consolas"/>
                <a:ea typeface="Consolas"/>
                <a:cs typeface="Consolas"/>
                <a:sym typeface="Consolas"/>
              </a:rPr>
              <a:t>]=</a:t>
            </a:r>
            <a:r>
              <a:rPr lang="en-US" sz="1600">
                <a:solidFill>
                  <a:srgbClr val="CE9178"/>
                </a:solidFill>
                <a:latin typeface="Consolas"/>
                <a:ea typeface="Consolas"/>
                <a:cs typeface="Consolas"/>
                <a:sym typeface="Consolas"/>
              </a:rPr>
              <a:t>"someName.pristine || someName.valid"</a:t>
            </a:r>
            <a:r>
              <a:rPr lang="en-US" sz="1600">
                <a:solidFill>
                  <a:srgbClr val="808080"/>
                </a:solidFill>
                <a:latin typeface="Consolas"/>
                <a:ea typeface="Consolas"/>
                <a:cs typeface="Consolas"/>
                <a:sym typeface="Consolas"/>
              </a:rPr>
              <a:t>&gt;</a:t>
            </a:r>
            <a:endParaRPr sz="16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	Warming Msg</a:t>
            </a:r>
            <a:endParaRPr sz="16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600">
                <a:solidFill>
                  <a:srgbClr val="808080"/>
                </a:solidFill>
                <a:latin typeface="Consolas"/>
                <a:ea typeface="Consolas"/>
                <a:cs typeface="Consolas"/>
                <a:sym typeface="Consolas"/>
              </a:rPr>
              <a:t>&lt;/</a:t>
            </a:r>
            <a:r>
              <a:rPr lang="en-US" sz="1600">
                <a:solidFill>
                  <a:srgbClr val="569CD6"/>
                </a:solidFill>
                <a:latin typeface="Consolas"/>
                <a:ea typeface="Consolas"/>
                <a:cs typeface="Consolas"/>
                <a:sym typeface="Consolas"/>
              </a:rPr>
              <a:t>span</a:t>
            </a:r>
            <a:r>
              <a:rPr lang="en-US" sz="1600">
                <a:solidFill>
                  <a:srgbClr val="808080"/>
                </a:solidFill>
                <a:latin typeface="Consolas"/>
                <a:ea typeface="Consolas"/>
                <a:cs typeface="Consolas"/>
                <a:sym typeface="Consolas"/>
              </a:rPr>
              <a:t>&gt;</a:t>
            </a:r>
            <a:endParaRPr sz="1600">
              <a:solidFill>
                <a:srgbClr val="D4D4D4"/>
              </a:solidFill>
              <a:latin typeface="Consolas"/>
              <a:ea typeface="Consolas"/>
              <a:cs typeface="Consolas"/>
              <a:sym typeface="Consolas"/>
            </a:endParaRPr>
          </a:p>
          <a:p>
            <a:pPr indent="0" lvl="0" marL="0" marR="0" rtl="0" algn="l">
              <a:spcBef>
                <a:spcPts val="0"/>
              </a:spcBef>
              <a:spcAft>
                <a:spcPts val="0"/>
              </a:spcAft>
              <a:buNone/>
            </a:pPr>
            <a:br>
              <a:rPr lang="en-US" sz="1600">
                <a:solidFill>
                  <a:srgbClr val="D4D4D4"/>
                </a:solidFill>
                <a:latin typeface="Consolas"/>
                <a:ea typeface="Consolas"/>
                <a:cs typeface="Consolas"/>
                <a:sym typeface="Consolas"/>
              </a:rPr>
            </a:br>
            <a:r>
              <a:rPr lang="en-US" sz="1600">
                <a:solidFill>
                  <a:srgbClr val="808080"/>
                </a:solidFill>
                <a:latin typeface="Consolas"/>
                <a:ea typeface="Consolas"/>
                <a:cs typeface="Consolas"/>
                <a:sym typeface="Consolas"/>
              </a:rPr>
              <a:t>&lt;</a:t>
            </a:r>
            <a:r>
              <a:rPr lang="en-US" sz="1600">
                <a:solidFill>
                  <a:srgbClr val="569CD6"/>
                </a:solidFill>
                <a:latin typeface="Consolas"/>
                <a:ea typeface="Consolas"/>
                <a:cs typeface="Consolas"/>
                <a:sym typeface="Consolas"/>
              </a:rPr>
              <a:t>button</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type</a:t>
            </a:r>
            <a:r>
              <a:rPr lang="en-US" sz="1600">
                <a:solidFill>
                  <a:srgbClr val="D4D4D4"/>
                </a:solidFill>
                <a:latin typeface="Consolas"/>
                <a:ea typeface="Consolas"/>
                <a:cs typeface="Consolas"/>
                <a:sym typeface="Consolas"/>
              </a:rPr>
              <a:t>=</a:t>
            </a:r>
            <a:r>
              <a:rPr lang="en-US" sz="1600">
                <a:solidFill>
                  <a:srgbClr val="CE9178"/>
                </a:solidFill>
                <a:latin typeface="Consolas"/>
                <a:ea typeface="Consolas"/>
                <a:cs typeface="Consolas"/>
                <a:sym typeface="Consolas"/>
              </a:rPr>
              <a:t>"submit"</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disabled</a:t>
            </a:r>
            <a:r>
              <a:rPr lang="en-US" sz="1600">
                <a:solidFill>
                  <a:srgbClr val="D4D4D4"/>
                </a:solidFill>
                <a:latin typeface="Consolas"/>
                <a:ea typeface="Consolas"/>
                <a:cs typeface="Consolas"/>
                <a:sym typeface="Consolas"/>
              </a:rPr>
              <a:t>]=</a:t>
            </a:r>
            <a:r>
              <a:rPr lang="en-US" sz="1600">
                <a:solidFill>
                  <a:srgbClr val="CE9178"/>
                </a:solidFill>
                <a:latin typeface="Consolas"/>
                <a:ea typeface="Consolas"/>
                <a:cs typeface="Consolas"/>
                <a:sym typeface="Consolas"/>
              </a:rPr>
              <a:t>"!validationForm.form.valid"</a:t>
            </a:r>
            <a:r>
              <a:rPr lang="en-US" sz="1600">
                <a:solidFill>
                  <a:srgbClr val="808080"/>
                </a:solidFill>
                <a:latin typeface="Consolas"/>
                <a:ea typeface="Consolas"/>
                <a:cs typeface="Consolas"/>
                <a:sym typeface="Consolas"/>
              </a:rPr>
              <a:t>&gt;</a:t>
            </a:r>
            <a:r>
              <a:rPr lang="en-US" sz="1600">
                <a:solidFill>
                  <a:srgbClr val="D4D4D4"/>
                </a:solidFill>
                <a:latin typeface="Consolas"/>
                <a:ea typeface="Consolas"/>
                <a:cs typeface="Consolas"/>
                <a:sym typeface="Consolas"/>
              </a:rPr>
              <a:t>Submit</a:t>
            </a:r>
            <a:r>
              <a:rPr lang="en-US" sz="1600">
                <a:solidFill>
                  <a:srgbClr val="808080"/>
                </a:solidFill>
                <a:latin typeface="Consolas"/>
                <a:ea typeface="Consolas"/>
                <a:cs typeface="Consolas"/>
                <a:sym typeface="Consolas"/>
              </a:rPr>
              <a:t>&lt;/</a:t>
            </a:r>
            <a:r>
              <a:rPr lang="en-US" sz="1600">
                <a:solidFill>
                  <a:srgbClr val="569CD6"/>
                </a:solidFill>
                <a:latin typeface="Consolas"/>
                <a:ea typeface="Consolas"/>
                <a:cs typeface="Consolas"/>
                <a:sym typeface="Consolas"/>
              </a:rPr>
              <a:t>button</a:t>
            </a:r>
            <a:r>
              <a:rPr lang="en-US" sz="1600">
                <a:solidFill>
                  <a:srgbClr val="808080"/>
                </a:solidFill>
                <a:latin typeface="Consolas"/>
                <a:ea typeface="Consolas"/>
                <a:cs typeface="Consolas"/>
                <a:sym typeface="Consolas"/>
              </a:rPr>
              <a:t>&gt;</a:t>
            </a:r>
            <a:endParaRPr b="0" sz="1600">
              <a:solidFill>
                <a:srgbClr val="D4D4D4"/>
              </a:solidFill>
              <a:latin typeface="Consolas"/>
              <a:ea typeface="Consolas"/>
              <a:cs typeface="Consolas"/>
              <a:sym typeface="Consolas"/>
            </a:endParaRPr>
          </a:p>
        </p:txBody>
      </p:sp>
      <p:sp>
        <p:nvSpPr>
          <p:cNvPr id="737" name="Google Shape;737;p82"/>
          <p:cNvSpPr/>
          <p:nvPr/>
        </p:nvSpPr>
        <p:spPr>
          <a:xfrm>
            <a:off x="106227" y="894464"/>
            <a:ext cx="6346889"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Template.html</a:t>
            </a:r>
            <a:endParaRPr/>
          </a:p>
        </p:txBody>
      </p:sp>
      <p:sp>
        <p:nvSpPr>
          <p:cNvPr id="738" name="Google Shape;738;p82"/>
          <p:cNvSpPr/>
          <p:nvPr/>
        </p:nvSpPr>
        <p:spPr>
          <a:xfrm>
            <a:off x="6629400" y="892534"/>
            <a:ext cx="2300894"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browser</a:t>
            </a:r>
            <a:endParaRPr/>
          </a:p>
        </p:txBody>
      </p:sp>
      <p:pic>
        <p:nvPicPr>
          <p:cNvPr id="739" name="Google Shape;739;p82"/>
          <p:cNvPicPr preferRelativeResize="0"/>
          <p:nvPr/>
        </p:nvPicPr>
        <p:blipFill rotWithShape="1">
          <a:blip r:embed="rId3">
            <a:alphaModFix/>
          </a:blip>
          <a:srcRect b="0" l="0" r="0" t="0"/>
          <a:stretch/>
        </p:blipFill>
        <p:spPr>
          <a:xfrm>
            <a:off x="6629400" y="1200150"/>
            <a:ext cx="2300894" cy="876531"/>
          </a:xfrm>
          <a:prstGeom prst="rect">
            <a:avLst/>
          </a:prstGeom>
          <a:noFill/>
          <a:ln cap="flat" cmpd="sng" w="9525">
            <a:solidFill>
              <a:srgbClr val="00B050"/>
            </a:solidFill>
            <a:prstDash val="solid"/>
            <a:round/>
            <a:headEnd len="sm" w="sm" type="none"/>
            <a:tailEnd len="sm" w="sm" type="none"/>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3"/>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Other Build-in Validation</a:t>
            </a:r>
            <a:endParaRPr/>
          </a:p>
        </p:txBody>
      </p:sp>
      <p:sp>
        <p:nvSpPr>
          <p:cNvPr id="745" name="Google Shape;745;p83"/>
          <p:cNvSpPr txBox="1"/>
          <p:nvPr>
            <p:ph idx="1" type="body"/>
          </p:nvPr>
        </p:nvSpPr>
        <p:spPr>
          <a:xfrm>
            <a:off x="76200" y="742950"/>
            <a:ext cx="8839200" cy="392787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CheckboxRequiredValidator</a:t>
            </a:r>
            <a:endParaRPr/>
          </a:p>
          <a:p>
            <a:pPr indent="-342900" lvl="0" marL="342900" rtl="0" algn="l">
              <a:spcBef>
                <a:spcPts val="592"/>
              </a:spcBef>
              <a:spcAft>
                <a:spcPts val="0"/>
              </a:spcAft>
              <a:buClr>
                <a:schemeClr val="dk1"/>
              </a:buClr>
              <a:buSzPct val="100000"/>
              <a:buChar char="•"/>
            </a:pPr>
            <a:r>
              <a:rPr lang="en-US"/>
              <a:t>EmailValidator</a:t>
            </a:r>
            <a:endParaRPr/>
          </a:p>
          <a:p>
            <a:pPr indent="-342900" lvl="0" marL="342900" rtl="0" algn="l">
              <a:spcBef>
                <a:spcPts val="592"/>
              </a:spcBef>
              <a:spcAft>
                <a:spcPts val="0"/>
              </a:spcAft>
              <a:buClr>
                <a:schemeClr val="dk1"/>
              </a:buClr>
              <a:buSzPct val="100000"/>
              <a:buChar char="•"/>
            </a:pPr>
            <a:r>
              <a:rPr lang="en-US"/>
              <a:t>MaxLengthValidator</a:t>
            </a:r>
            <a:endParaRPr/>
          </a:p>
          <a:p>
            <a:pPr indent="-342900" lvl="0" marL="342900" rtl="0" algn="l">
              <a:spcBef>
                <a:spcPts val="592"/>
              </a:spcBef>
              <a:spcAft>
                <a:spcPts val="0"/>
              </a:spcAft>
              <a:buClr>
                <a:schemeClr val="dk1"/>
              </a:buClr>
              <a:buSzPct val="100000"/>
              <a:buChar char="•"/>
            </a:pPr>
            <a:r>
              <a:rPr lang="en-US"/>
              <a:t>MinLengthValidator</a:t>
            </a:r>
            <a:endParaRPr/>
          </a:p>
          <a:p>
            <a:pPr indent="-342900" lvl="0" marL="342900" rtl="0" algn="l">
              <a:spcBef>
                <a:spcPts val="592"/>
              </a:spcBef>
              <a:spcAft>
                <a:spcPts val="0"/>
              </a:spcAft>
              <a:buClr>
                <a:schemeClr val="dk1"/>
              </a:buClr>
              <a:buSzPct val="100000"/>
              <a:buChar char="•"/>
            </a:pPr>
            <a:r>
              <a:rPr lang="en-US"/>
              <a:t>PatternValidator</a:t>
            </a:r>
            <a:endParaRPr/>
          </a:p>
          <a:p>
            <a:pPr indent="-285750" lvl="1" marL="742950" rtl="0" algn="l">
              <a:spcBef>
                <a:spcPts val="518"/>
              </a:spcBef>
              <a:spcAft>
                <a:spcPts val="0"/>
              </a:spcAft>
              <a:buClr>
                <a:schemeClr val="dk1"/>
              </a:buClr>
              <a:buSzPct val="100000"/>
              <a:buChar char="–"/>
            </a:pPr>
            <a:r>
              <a:rPr lang="en-US"/>
              <a:t>https://www.concretepage.com/angular-2/angular-2-4-pattern-validation-example</a:t>
            </a:r>
            <a:endParaRPr/>
          </a:p>
          <a:p>
            <a:pPr indent="-342900" lvl="0" marL="342900" rtl="0" algn="l">
              <a:spcBef>
                <a:spcPts val="592"/>
              </a:spcBef>
              <a:spcAft>
                <a:spcPts val="0"/>
              </a:spcAft>
              <a:buClr>
                <a:schemeClr val="dk1"/>
              </a:buClr>
              <a:buSzPct val="100000"/>
              <a:buChar char="•"/>
            </a:pPr>
            <a:r>
              <a:rPr lang="en-US"/>
              <a:t>RequiredValidator</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84"/>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Model-driven Form</a:t>
            </a:r>
            <a:endParaRPr/>
          </a:p>
        </p:txBody>
      </p:sp>
      <p:sp>
        <p:nvSpPr>
          <p:cNvPr id="751" name="Google Shape;751;p84"/>
          <p:cNvSpPr/>
          <p:nvPr/>
        </p:nvSpPr>
        <p:spPr>
          <a:xfrm>
            <a:off x="123002" y="1123950"/>
            <a:ext cx="4353748" cy="353943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808080"/>
                </a:solidFill>
                <a:latin typeface="Consolas"/>
                <a:ea typeface="Consolas"/>
                <a:cs typeface="Consolas"/>
                <a:sym typeface="Consolas"/>
              </a:rPr>
              <a:t>&lt;</a:t>
            </a:r>
            <a:r>
              <a:rPr lang="en-US" sz="1600">
                <a:solidFill>
                  <a:srgbClr val="569CD6"/>
                </a:solidFill>
                <a:latin typeface="Consolas"/>
                <a:ea typeface="Consolas"/>
                <a:cs typeface="Consolas"/>
                <a:sym typeface="Consolas"/>
              </a:rPr>
              <a:t>form</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formGroup</a:t>
            </a:r>
            <a:r>
              <a:rPr lang="en-US" sz="1600">
                <a:solidFill>
                  <a:srgbClr val="D4D4D4"/>
                </a:solidFill>
                <a:latin typeface="Consolas"/>
                <a:ea typeface="Consolas"/>
                <a:cs typeface="Consolas"/>
                <a:sym typeface="Consolas"/>
              </a:rPr>
              <a:t>]=</a:t>
            </a:r>
            <a:r>
              <a:rPr lang="en-US" sz="1600">
                <a:solidFill>
                  <a:srgbClr val="CE9178"/>
                </a:solidFill>
                <a:latin typeface="Consolas"/>
                <a:ea typeface="Consolas"/>
                <a:cs typeface="Consolas"/>
                <a:sym typeface="Consolas"/>
              </a:rPr>
              <a:t>"myform"</a:t>
            </a:r>
            <a:r>
              <a:rPr lang="en-US" sz="1600">
                <a:solidFill>
                  <a:srgbClr val="808080"/>
                </a:solidFill>
                <a:latin typeface="Consolas"/>
                <a:ea typeface="Consolas"/>
                <a:cs typeface="Consolas"/>
                <a:sym typeface="Consolas"/>
              </a:rPr>
              <a:t>&gt;</a:t>
            </a:r>
            <a:endParaRPr sz="1600">
              <a:solidFill>
                <a:srgbClr val="D4D4D4"/>
              </a:solidFill>
              <a:latin typeface="Consolas"/>
              <a:ea typeface="Consolas"/>
              <a:cs typeface="Consolas"/>
              <a:sym typeface="Consolas"/>
            </a:endParaRPr>
          </a:p>
          <a:p>
            <a:pPr indent="0" lvl="1" marL="457200" marR="0" rtl="0" algn="l">
              <a:spcBef>
                <a:spcPts val="0"/>
              </a:spcBef>
              <a:spcAft>
                <a:spcPts val="0"/>
              </a:spcAft>
              <a:buNone/>
            </a:pPr>
            <a:r>
              <a:rPr b="0" i="0" lang="en-US" sz="1600" u="none" cap="none" strike="noStrike">
                <a:solidFill>
                  <a:srgbClr val="808080"/>
                </a:solidFill>
                <a:latin typeface="Consolas"/>
                <a:ea typeface="Consolas"/>
                <a:cs typeface="Consolas"/>
                <a:sym typeface="Consolas"/>
              </a:rPr>
              <a:t>&lt;</a:t>
            </a:r>
            <a:r>
              <a:rPr b="0" i="0" lang="en-US" sz="1600" u="none" cap="none" strike="noStrike">
                <a:solidFill>
                  <a:srgbClr val="569CD6"/>
                </a:solidFill>
                <a:latin typeface="Consolas"/>
                <a:ea typeface="Consolas"/>
                <a:cs typeface="Consolas"/>
                <a:sym typeface="Consolas"/>
              </a:rPr>
              <a:t>fieldset</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9CDCFE"/>
                </a:solidFill>
                <a:latin typeface="Consolas"/>
                <a:ea typeface="Consolas"/>
                <a:cs typeface="Consolas"/>
                <a:sym typeface="Consolas"/>
              </a:rPr>
              <a:t>formGroupName</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CE9178"/>
                </a:solidFill>
                <a:latin typeface="Consolas"/>
                <a:ea typeface="Consolas"/>
                <a:cs typeface="Consolas"/>
                <a:sym typeface="Consolas"/>
              </a:rPr>
              <a:t>"name"</a:t>
            </a:r>
            <a:r>
              <a:rPr b="0" i="0" lang="en-US" sz="1600" u="none" cap="none" strike="noStrike">
                <a:solidFill>
                  <a:srgbClr val="808080"/>
                </a:solidFill>
                <a:latin typeface="Consolas"/>
                <a:ea typeface="Consolas"/>
                <a:cs typeface="Consolas"/>
                <a:sym typeface="Consolas"/>
              </a:rPr>
              <a:t>&gt;</a:t>
            </a:r>
            <a:endParaRPr b="0" i="0" sz="1600" u="none" cap="none" strike="noStrike">
              <a:solidFill>
                <a:srgbClr val="D4D4D4"/>
              </a:solidFill>
              <a:latin typeface="Consolas"/>
              <a:ea typeface="Consolas"/>
              <a:cs typeface="Consolas"/>
              <a:sym typeface="Consolas"/>
            </a:endParaRPr>
          </a:p>
          <a:p>
            <a:pPr indent="0" lvl="2" marL="914400" marR="0" rtl="0" algn="l">
              <a:spcBef>
                <a:spcPts val="0"/>
              </a:spcBef>
              <a:spcAft>
                <a:spcPts val="0"/>
              </a:spcAft>
              <a:buNone/>
            </a:pPr>
            <a:r>
              <a:rPr b="0" i="0" lang="en-US" sz="1600" u="none" cap="none" strike="noStrike">
                <a:solidFill>
                  <a:srgbClr val="808080"/>
                </a:solidFill>
                <a:latin typeface="Consolas"/>
                <a:ea typeface="Consolas"/>
                <a:cs typeface="Consolas"/>
                <a:sym typeface="Consolas"/>
              </a:rPr>
              <a:t>&lt;</a:t>
            </a:r>
            <a:r>
              <a:rPr b="0" i="0" lang="en-US" sz="1600" u="none" cap="none" strike="noStrike">
                <a:solidFill>
                  <a:srgbClr val="569CD6"/>
                </a:solidFill>
                <a:latin typeface="Consolas"/>
                <a:ea typeface="Consolas"/>
                <a:cs typeface="Consolas"/>
                <a:sym typeface="Consolas"/>
              </a:rPr>
              <a:t>input</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9CDCFE"/>
                </a:solidFill>
                <a:latin typeface="Consolas"/>
                <a:ea typeface="Consolas"/>
                <a:cs typeface="Consolas"/>
                <a:sym typeface="Consolas"/>
              </a:rPr>
              <a:t>…</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9CDCFE"/>
                </a:solidFill>
                <a:latin typeface="Consolas"/>
                <a:ea typeface="Consolas"/>
                <a:cs typeface="Consolas"/>
                <a:sym typeface="Consolas"/>
              </a:rPr>
              <a:t>formControlName</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CE9178"/>
                </a:solidFill>
                <a:latin typeface="Consolas"/>
                <a:ea typeface="Consolas"/>
                <a:cs typeface="Consolas"/>
                <a:sym typeface="Consolas"/>
              </a:rPr>
              <a:t>"firstName"</a:t>
            </a:r>
            <a:r>
              <a:rPr b="0" i="0" lang="en-US" sz="1600" u="none" cap="none" strike="noStrike">
                <a:solidFill>
                  <a:srgbClr val="808080"/>
                </a:solidFill>
                <a:latin typeface="Consolas"/>
                <a:ea typeface="Consolas"/>
                <a:cs typeface="Consolas"/>
                <a:sym typeface="Consolas"/>
              </a:rPr>
              <a:t>&gt;</a:t>
            </a:r>
            <a:endParaRPr b="0" i="0" sz="1600" u="none" cap="none" strike="noStrike">
              <a:solidFill>
                <a:srgbClr val="D4D4D4"/>
              </a:solidFill>
              <a:latin typeface="Consolas"/>
              <a:ea typeface="Consolas"/>
              <a:cs typeface="Consolas"/>
              <a:sym typeface="Consolas"/>
            </a:endParaRPr>
          </a:p>
          <a:p>
            <a:pPr indent="0" lvl="2" marL="914400" marR="0" rtl="0" algn="l">
              <a:spcBef>
                <a:spcPts val="0"/>
              </a:spcBef>
              <a:spcAft>
                <a:spcPts val="0"/>
              </a:spcAft>
              <a:buNone/>
            </a:pPr>
            <a:r>
              <a:rPr b="0" i="0" lang="en-US" sz="1600" u="none" cap="none" strike="noStrike">
                <a:solidFill>
                  <a:srgbClr val="808080"/>
                </a:solidFill>
                <a:latin typeface="Consolas"/>
                <a:ea typeface="Consolas"/>
                <a:cs typeface="Consolas"/>
                <a:sym typeface="Consolas"/>
              </a:rPr>
              <a:t>&lt;</a:t>
            </a:r>
            <a:r>
              <a:rPr b="0" i="0" lang="en-US" sz="1600" u="none" cap="none" strike="noStrike">
                <a:solidFill>
                  <a:srgbClr val="569CD6"/>
                </a:solidFill>
                <a:latin typeface="Consolas"/>
                <a:ea typeface="Consolas"/>
                <a:cs typeface="Consolas"/>
                <a:sym typeface="Consolas"/>
              </a:rPr>
              <a:t>input</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9CDCFE"/>
                </a:solidFill>
                <a:latin typeface="Consolas"/>
                <a:ea typeface="Consolas"/>
                <a:cs typeface="Consolas"/>
                <a:sym typeface="Consolas"/>
              </a:rPr>
              <a:t>… formControlName</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CE9178"/>
                </a:solidFill>
                <a:latin typeface="Consolas"/>
                <a:ea typeface="Consolas"/>
                <a:cs typeface="Consolas"/>
                <a:sym typeface="Consolas"/>
              </a:rPr>
              <a:t>"lastName"</a:t>
            </a:r>
            <a:r>
              <a:rPr b="0" i="0" lang="en-US" sz="1600" u="none" cap="none" strike="noStrike">
                <a:solidFill>
                  <a:srgbClr val="808080"/>
                </a:solidFill>
                <a:latin typeface="Consolas"/>
                <a:ea typeface="Consolas"/>
                <a:cs typeface="Consolas"/>
                <a:sym typeface="Consolas"/>
              </a:rPr>
              <a:t>&gt;</a:t>
            </a:r>
            <a:endParaRPr b="0" i="0" sz="1600" u="none" cap="none" strike="noStrike">
              <a:solidFill>
                <a:srgbClr val="D4D4D4"/>
              </a:solidFill>
              <a:latin typeface="Consolas"/>
              <a:ea typeface="Consolas"/>
              <a:cs typeface="Consolas"/>
              <a:sym typeface="Consolas"/>
            </a:endParaRPr>
          </a:p>
          <a:p>
            <a:pPr indent="0" lvl="1" marL="457200" marR="0" rtl="0" algn="l">
              <a:spcBef>
                <a:spcPts val="0"/>
              </a:spcBef>
              <a:spcAft>
                <a:spcPts val="0"/>
              </a:spcAft>
              <a:buNone/>
            </a:pPr>
            <a:r>
              <a:rPr b="0" i="0" lang="en-US" sz="1600" u="none" cap="none" strike="noStrike">
                <a:solidFill>
                  <a:srgbClr val="808080"/>
                </a:solidFill>
                <a:latin typeface="Consolas"/>
                <a:ea typeface="Consolas"/>
                <a:cs typeface="Consolas"/>
                <a:sym typeface="Consolas"/>
              </a:rPr>
              <a:t>&lt;/</a:t>
            </a:r>
            <a:r>
              <a:rPr b="0" i="0" lang="en-US" sz="1600" u="none" cap="none" strike="noStrike">
                <a:solidFill>
                  <a:srgbClr val="569CD6"/>
                </a:solidFill>
                <a:latin typeface="Consolas"/>
                <a:ea typeface="Consolas"/>
                <a:cs typeface="Consolas"/>
                <a:sym typeface="Consolas"/>
              </a:rPr>
              <a:t>fieldset</a:t>
            </a:r>
            <a:r>
              <a:rPr b="0" i="0" lang="en-US" sz="1600" u="none" cap="none" strike="noStrike">
                <a:solidFill>
                  <a:srgbClr val="808080"/>
                </a:solidFill>
                <a:latin typeface="Consolas"/>
                <a:ea typeface="Consolas"/>
                <a:cs typeface="Consolas"/>
                <a:sym typeface="Consolas"/>
              </a:rPr>
              <a:t>&gt;</a:t>
            </a:r>
            <a:endParaRPr/>
          </a:p>
          <a:p>
            <a:pPr indent="0" lvl="1" marL="457200" marR="0" rtl="0" algn="l">
              <a:spcBef>
                <a:spcPts val="0"/>
              </a:spcBef>
              <a:spcAft>
                <a:spcPts val="0"/>
              </a:spcAft>
              <a:buNone/>
            </a:pPr>
            <a:r>
              <a:t/>
            </a:r>
            <a:endParaRPr b="0" i="0" sz="1600" u="none" cap="none" strike="noStrike">
              <a:solidFill>
                <a:srgbClr val="D4D4D4"/>
              </a:solidFill>
              <a:latin typeface="Consolas"/>
              <a:ea typeface="Consolas"/>
              <a:cs typeface="Consolas"/>
              <a:sym typeface="Consolas"/>
            </a:endParaRPr>
          </a:p>
          <a:p>
            <a:pPr indent="0" lvl="1" marL="457200" marR="0" rtl="0" algn="l">
              <a:spcBef>
                <a:spcPts val="0"/>
              </a:spcBef>
              <a:spcAft>
                <a:spcPts val="0"/>
              </a:spcAft>
              <a:buNone/>
            </a:pPr>
            <a:r>
              <a:rPr b="0" i="0" lang="en-US" sz="1600" u="none" cap="none" strike="noStrike">
                <a:solidFill>
                  <a:srgbClr val="808080"/>
                </a:solidFill>
                <a:latin typeface="Consolas"/>
                <a:ea typeface="Consolas"/>
                <a:cs typeface="Consolas"/>
                <a:sym typeface="Consolas"/>
              </a:rPr>
              <a:t>&lt;</a:t>
            </a:r>
            <a:r>
              <a:rPr b="0" i="0" lang="en-US" sz="1600" u="none" cap="none" strike="noStrike">
                <a:solidFill>
                  <a:srgbClr val="569CD6"/>
                </a:solidFill>
                <a:latin typeface="Consolas"/>
                <a:ea typeface="Consolas"/>
                <a:cs typeface="Consolas"/>
                <a:sym typeface="Consolas"/>
              </a:rPr>
              <a:t>input</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9CDCFE"/>
                </a:solidFill>
                <a:latin typeface="Consolas"/>
                <a:ea typeface="Consolas"/>
                <a:cs typeface="Consolas"/>
                <a:sym typeface="Consolas"/>
              </a:rPr>
              <a:t>… formControlName</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CE9178"/>
                </a:solidFill>
                <a:latin typeface="Consolas"/>
                <a:ea typeface="Consolas"/>
                <a:cs typeface="Consolas"/>
                <a:sym typeface="Consolas"/>
              </a:rPr>
              <a:t>"email"</a:t>
            </a:r>
            <a:r>
              <a:rPr b="0" i="0" lang="en-US" sz="1600" u="none" cap="none" strike="noStrike">
                <a:solidFill>
                  <a:srgbClr val="808080"/>
                </a:solidFill>
                <a:latin typeface="Consolas"/>
                <a:ea typeface="Consolas"/>
                <a:cs typeface="Consolas"/>
                <a:sym typeface="Consolas"/>
              </a:rPr>
              <a:t>&gt;</a:t>
            </a:r>
            <a:endParaRPr/>
          </a:p>
          <a:p>
            <a:pPr indent="0" lvl="1" marL="457200" marR="0" rtl="0" algn="l">
              <a:spcBef>
                <a:spcPts val="0"/>
              </a:spcBef>
              <a:spcAft>
                <a:spcPts val="0"/>
              </a:spcAft>
              <a:buNone/>
            </a:pPr>
            <a:r>
              <a:t/>
            </a:r>
            <a:endParaRPr b="0" i="0" sz="1600" u="none" cap="none" strike="noStrike">
              <a:solidFill>
                <a:srgbClr val="D4D4D4"/>
              </a:solidFill>
              <a:latin typeface="Consolas"/>
              <a:ea typeface="Consolas"/>
              <a:cs typeface="Consolas"/>
              <a:sym typeface="Consolas"/>
            </a:endParaRPr>
          </a:p>
          <a:p>
            <a:pPr indent="0" lvl="1" marL="457200" marR="0" rtl="0" algn="l">
              <a:spcBef>
                <a:spcPts val="0"/>
              </a:spcBef>
              <a:spcAft>
                <a:spcPts val="0"/>
              </a:spcAft>
              <a:buNone/>
            </a:pPr>
            <a:r>
              <a:rPr b="0" i="0" lang="en-US" sz="1600" u="none" cap="none" strike="noStrike">
                <a:solidFill>
                  <a:srgbClr val="808080"/>
                </a:solidFill>
                <a:latin typeface="Consolas"/>
                <a:ea typeface="Consolas"/>
                <a:cs typeface="Consolas"/>
                <a:sym typeface="Consolas"/>
              </a:rPr>
              <a:t>&lt;</a:t>
            </a:r>
            <a:r>
              <a:rPr b="0" i="0" lang="en-US" sz="1600" u="none" cap="none" strike="noStrike">
                <a:solidFill>
                  <a:srgbClr val="569CD6"/>
                </a:solidFill>
                <a:latin typeface="Consolas"/>
                <a:ea typeface="Consolas"/>
                <a:cs typeface="Consolas"/>
                <a:sym typeface="Consolas"/>
              </a:rPr>
              <a:t>select</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9CDCFE"/>
                </a:solidFill>
                <a:latin typeface="Consolas"/>
                <a:ea typeface="Consolas"/>
                <a:cs typeface="Consolas"/>
                <a:sym typeface="Consolas"/>
              </a:rPr>
              <a:t>formControlName</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CE9178"/>
                </a:solidFill>
                <a:latin typeface="Consolas"/>
                <a:ea typeface="Consolas"/>
                <a:cs typeface="Consolas"/>
                <a:sym typeface="Consolas"/>
              </a:rPr>
              <a:t>"language"</a:t>
            </a:r>
            <a:r>
              <a:rPr b="0" i="0" lang="en-US" sz="1600" u="none" cap="none" strike="noStrike">
                <a:solidFill>
                  <a:srgbClr val="808080"/>
                </a:solidFill>
                <a:latin typeface="Consolas"/>
                <a:ea typeface="Consolas"/>
                <a:cs typeface="Consolas"/>
                <a:sym typeface="Consolas"/>
              </a:rPr>
              <a:t>&gt;</a:t>
            </a:r>
            <a:endParaRPr b="0" i="0" sz="1600" u="none" cap="none" strike="noStrike">
              <a:solidFill>
                <a:srgbClr val="D4D4D4"/>
              </a:solidFill>
              <a:latin typeface="Consolas"/>
              <a:ea typeface="Consolas"/>
              <a:cs typeface="Consolas"/>
              <a:sym typeface="Consolas"/>
            </a:endParaRPr>
          </a:p>
          <a:p>
            <a:pPr indent="0" lvl="2" marL="914400" marR="0" rtl="0" algn="l">
              <a:spcBef>
                <a:spcPts val="0"/>
              </a:spcBef>
              <a:spcAft>
                <a:spcPts val="0"/>
              </a:spcAft>
              <a:buNone/>
            </a:pPr>
            <a:r>
              <a:rPr b="0" i="0" lang="en-US" sz="1600" u="none" cap="none" strike="noStrike">
                <a:solidFill>
                  <a:srgbClr val="808080"/>
                </a:solidFill>
                <a:latin typeface="Consolas"/>
                <a:ea typeface="Consolas"/>
                <a:cs typeface="Consolas"/>
                <a:sym typeface="Consolas"/>
              </a:rPr>
              <a:t>&lt;</a:t>
            </a:r>
            <a:r>
              <a:rPr b="0" i="0" lang="en-US" sz="1600" u="none" cap="none" strike="noStrike">
                <a:solidFill>
                  <a:srgbClr val="569CD6"/>
                </a:solidFill>
                <a:latin typeface="Consolas"/>
                <a:ea typeface="Consolas"/>
                <a:cs typeface="Consolas"/>
                <a:sym typeface="Consolas"/>
              </a:rPr>
              <a:t>option</a:t>
            </a:r>
            <a:r>
              <a:rPr b="0" i="0" lang="en-US" sz="1600" u="none" cap="none" strike="noStrike">
                <a:solidFill>
                  <a:srgbClr val="808080"/>
                </a:solidFill>
                <a:latin typeface="Consolas"/>
                <a:ea typeface="Consolas"/>
                <a:cs typeface="Consolas"/>
                <a:sym typeface="Consolas"/>
              </a:rPr>
              <a:t>&gt;</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808080"/>
                </a:solidFill>
                <a:latin typeface="Consolas"/>
                <a:ea typeface="Consolas"/>
                <a:cs typeface="Consolas"/>
                <a:sym typeface="Consolas"/>
              </a:rPr>
              <a:t>&lt;/</a:t>
            </a:r>
            <a:r>
              <a:rPr b="0" i="0" lang="en-US" sz="1600" u="none" cap="none" strike="noStrike">
                <a:solidFill>
                  <a:srgbClr val="569CD6"/>
                </a:solidFill>
                <a:latin typeface="Consolas"/>
                <a:ea typeface="Consolas"/>
                <a:cs typeface="Consolas"/>
                <a:sym typeface="Consolas"/>
              </a:rPr>
              <a:t>option</a:t>
            </a:r>
            <a:r>
              <a:rPr b="0" i="0" lang="en-US" sz="1600" u="none" cap="none" strike="noStrike">
                <a:solidFill>
                  <a:srgbClr val="808080"/>
                </a:solidFill>
                <a:latin typeface="Consolas"/>
                <a:ea typeface="Consolas"/>
                <a:cs typeface="Consolas"/>
                <a:sym typeface="Consolas"/>
              </a:rPr>
              <a:t>&gt;</a:t>
            </a:r>
            <a:endParaRPr b="0" i="0" sz="1600" u="none" cap="none" strike="noStrike">
              <a:solidFill>
                <a:srgbClr val="D4D4D4"/>
              </a:solidFill>
              <a:latin typeface="Consolas"/>
              <a:ea typeface="Consolas"/>
              <a:cs typeface="Consolas"/>
              <a:sym typeface="Consolas"/>
            </a:endParaRPr>
          </a:p>
          <a:p>
            <a:pPr indent="0" lvl="1" marL="457200" marR="0" rtl="0" algn="l">
              <a:spcBef>
                <a:spcPts val="0"/>
              </a:spcBef>
              <a:spcAft>
                <a:spcPts val="0"/>
              </a:spcAft>
              <a:buNone/>
            </a:pPr>
            <a:r>
              <a:rPr b="0" i="0" lang="en-US" sz="1600" u="none" cap="none" strike="noStrike">
                <a:solidFill>
                  <a:srgbClr val="808080"/>
                </a:solidFill>
                <a:latin typeface="Consolas"/>
                <a:ea typeface="Consolas"/>
                <a:cs typeface="Consolas"/>
                <a:sym typeface="Consolas"/>
              </a:rPr>
              <a:t>&lt;/</a:t>
            </a:r>
            <a:r>
              <a:rPr b="0" i="0" lang="en-US" sz="1600" u="none" cap="none" strike="noStrike">
                <a:solidFill>
                  <a:srgbClr val="569CD6"/>
                </a:solidFill>
                <a:latin typeface="Consolas"/>
                <a:ea typeface="Consolas"/>
                <a:cs typeface="Consolas"/>
                <a:sym typeface="Consolas"/>
              </a:rPr>
              <a:t>select</a:t>
            </a:r>
            <a:r>
              <a:rPr b="0" i="0" lang="en-US" sz="1600" u="none" cap="none" strike="noStrike">
                <a:solidFill>
                  <a:srgbClr val="808080"/>
                </a:solidFill>
                <a:latin typeface="Consolas"/>
                <a:ea typeface="Consolas"/>
                <a:cs typeface="Consolas"/>
                <a:sym typeface="Consolas"/>
              </a:rPr>
              <a:t>&gt;</a:t>
            </a:r>
            <a:endParaRPr b="0" i="0" sz="1600" u="none" cap="none" strike="noStrike">
              <a:solidFill>
                <a:srgbClr val="D4D4D4"/>
              </a:solidFill>
              <a:latin typeface="Consolas"/>
              <a:ea typeface="Consolas"/>
              <a:cs typeface="Consolas"/>
              <a:sym typeface="Consolas"/>
            </a:endParaRPr>
          </a:p>
        </p:txBody>
      </p:sp>
      <p:sp>
        <p:nvSpPr>
          <p:cNvPr id="752" name="Google Shape;752;p84"/>
          <p:cNvSpPr/>
          <p:nvPr/>
        </p:nvSpPr>
        <p:spPr>
          <a:xfrm>
            <a:off x="4546600" y="1123950"/>
            <a:ext cx="4572000" cy="3293209"/>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9CDCFE"/>
                </a:solidFill>
                <a:latin typeface="Consolas"/>
                <a:ea typeface="Consolas"/>
                <a:cs typeface="Consolas"/>
                <a:sym typeface="Consolas"/>
              </a:rPr>
              <a:t>myform</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FormGroup</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DCDCAA"/>
                </a:solidFill>
                <a:latin typeface="Consolas"/>
                <a:ea typeface="Consolas"/>
                <a:cs typeface="Consolas"/>
                <a:sym typeface="Consolas"/>
              </a:rPr>
              <a:t>ngOnInit</a:t>
            </a:r>
            <a:r>
              <a:rPr lang="en-US" sz="1600">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600" u="none" cap="none" strike="noStrike">
                <a:solidFill>
                  <a:srgbClr val="569CD6"/>
                </a:solidFill>
                <a:latin typeface="Consolas"/>
                <a:ea typeface="Consolas"/>
                <a:cs typeface="Consolas"/>
                <a:sym typeface="Consolas"/>
              </a:rPr>
              <a:t>this</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9CDCFE"/>
                </a:solidFill>
                <a:latin typeface="Consolas"/>
                <a:ea typeface="Consolas"/>
                <a:cs typeface="Consolas"/>
                <a:sym typeface="Consolas"/>
              </a:rPr>
              <a:t>myform</a:t>
            </a:r>
            <a:r>
              <a:rPr b="0" i="0" lang="en-US" sz="1600" u="none" cap="none" strike="noStrike">
                <a:solidFill>
                  <a:srgbClr val="D4D4D4"/>
                </a:solidFill>
                <a:latin typeface="Consolas"/>
                <a:ea typeface="Consolas"/>
                <a:cs typeface="Consolas"/>
                <a:sym typeface="Consolas"/>
              </a:rPr>
              <a:t> = </a:t>
            </a:r>
            <a:r>
              <a:rPr b="0" i="0" lang="en-US" sz="1600" u="none" cap="none" strike="noStrike">
                <a:solidFill>
                  <a:srgbClr val="569CD6"/>
                </a:solidFill>
                <a:latin typeface="Consolas"/>
                <a:ea typeface="Consolas"/>
                <a:cs typeface="Consolas"/>
                <a:sym typeface="Consolas"/>
              </a:rPr>
              <a:t>new</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4EC9B0"/>
                </a:solidFill>
                <a:latin typeface="Consolas"/>
                <a:ea typeface="Consolas"/>
                <a:cs typeface="Consolas"/>
                <a:sym typeface="Consolas"/>
              </a:rPr>
              <a:t>FormGroup</a:t>
            </a:r>
            <a:r>
              <a:rPr b="0" i="0" lang="en-US" sz="1600" u="none" cap="none" strike="noStrike">
                <a:solidFill>
                  <a:srgbClr val="D4D4D4"/>
                </a:solidFill>
                <a:latin typeface="Consolas"/>
                <a:ea typeface="Consolas"/>
                <a:cs typeface="Consolas"/>
                <a:sym typeface="Consolas"/>
              </a:rPr>
              <a:t>({</a:t>
            </a:r>
            <a:endParaRPr/>
          </a:p>
          <a:p>
            <a:pPr indent="0" lvl="2" marL="914400" marR="0" rtl="0" algn="l">
              <a:spcBef>
                <a:spcPts val="0"/>
              </a:spcBef>
              <a:spcAft>
                <a:spcPts val="0"/>
              </a:spcAft>
              <a:buNone/>
            </a:pPr>
            <a:r>
              <a:rPr b="0" i="0" lang="en-US" sz="1600" u="none" cap="none" strike="noStrike">
                <a:solidFill>
                  <a:srgbClr val="9CDCFE"/>
                </a:solidFill>
                <a:latin typeface="Consolas"/>
                <a:ea typeface="Consolas"/>
                <a:cs typeface="Consolas"/>
                <a:sym typeface="Consolas"/>
              </a:rPr>
              <a:t>name:</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569CD6"/>
                </a:solidFill>
                <a:latin typeface="Consolas"/>
                <a:ea typeface="Consolas"/>
                <a:cs typeface="Consolas"/>
                <a:sym typeface="Consolas"/>
              </a:rPr>
              <a:t>new</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4EC9B0"/>
                </a:solidFill>
                <a:latin typeface="Consolas"/>
                <a:ea typeface="Consolas"/>
                <a:cs typeface="Consolas"/>
                <a:sym typeface="Consolas"/>
              </a:rPr>
              <a:t>FormGroup</a:t>
            </a:r>
            <a:r>
              <a:rPr b="0" i="0" lang="en-US" sz="1600" u="none" cap="none" strike="noStrike">
                <a:solidFill>
                  <a:srgbClr val="D4D4D4"/>
                </a:solidFill>
                <a:latin typeface="Consolas"/>
                <a:ea typeface="Consolas"/>
                <a:cs typeface="Consolas"/>
                <a:sym typeface="Consolas"/>
              </a:rPr>
              <a:t>({</a:t>
            </a:r>
            <a:endParaRPr/>
          </a:p>
          <a:p>
            <a:pPr indent="0" lvl="3" marL="1371600" marR="0" rtl="0" algn="l">
              <a:spcBef>
                <a:spcPts val="0"/>
              </a:spcBef>
              <a:spcAft>
                <a:spcPts val="0"/>
              </a:spcAft>
              <a:buNone/>
            </a:pPr>
            <a:r>
              <a:rPr b="0" i="0" lang="en-US" sz="1600" u="none" cap="none" strike="noStrike">
                <a:solidFill>
                  <a:srgbClr val="9CDCFE"/>
                </a:solidFill>
                <a:latin typeface="Consolas"/>
                <a:ea typeface="Consolas"/>
                <a:cs typeface="Consolas"/>
                <a:sym typeface="Consolas"/>
              </a:rPr>
              <a:t>firstName:</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569CD6"/>
                </a:solidFill>
                <a:latin typeface="Consolas"/>
                <a:ea typeface="Consolas"/>
                <a:cs typeface="Consolas"/>
                <a:sym typeface="Consolas"/>
              </a:rPr>
              <a:t>new</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4EC9B0"/>
                </a:solidFill>
                <a:latin typeface="Consolas"/>
                <a:ea typeface="Consolas"/>
                <a:cs typeface="Consolas"/>
                <a:sym typeface="Consolas"/>
              </a:rPr>
              <a:t>FormControl</a:t>
            </a:r>
            <a:r>
              <a:rPr b="0" i="0" lang="en-US" sz="1600" u="none" cap="none" strike="noStrike">
                <a:solidFill>
                  <a:srgbClr val="D4D4D4"/>
                </a:solidFill>
                <a:latin typeface="Consolas"/>
                <a:ea typeface="Consolas"/>
                <a:cs typeface="Consolas"/>
                <a:sym typeface="Consolas"/>
              </a:rPr>
              <a:t>(),</a:t>
            </a:r>
            <a:endParaRPr/>
          </a:p>
          <a:p>
            <a:pPr indent="0" lvl="3" marL="1371600" marR="0" rtl="0" algn="l">
              <a:spcBef>
                <a:spcPts val="0"/>
              </a:spcBef>
              <a:spcAft>
                <a:spcPts val="0"/>
              </a:spcAft>
              <a:buNone/>
            </a:pPr>
            <a:r>
              <a:rPr b="0" i="0" lang="en-US" sz="1600" u="none" cap="none" strike="noStrike">
                <a:solidFill>
                  <a:srgbClr val="9CDCFE"/>
                </a:solidFill>
                <a:latin typeface="Consolas"/>
                <a:ea typeface="Consolas"/>
                <a:cs typeface="Consolas"/>
                <a:sym typeface="Consolas"/>
              </a:rPr>
              <a:t>lastName:</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569CD6"/>
                </a:solidFill>
                <a:latin typeface="Consolas"/>
                <a:ea typeface="Consolas"/>
                <a:cs typeface="Consolas"/>
                <a:sym typeface="Consolas"/>
              </a:rPr>
              <a:t>new</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4EC9B0"/>
                </a:solidFill>
                <a:latin typeface="Consolas"/>
                <a:ea typeface="Consolas"/>
                <a:cs typeface="Consolas"/>
                <a:sym typeface="Consolas"/>
              </a:rPr>
              <a:t>FormControl</a:t>
            </a:r>
            <a:r>
              <a:rPr b="0" i="0" lang="en-US" sz="1600" u="none" cap="none" strike="noStrike">
                <a:solidFill>
                  <a:srgbClr val="D4D4D4"/>
                </a:solidFill>
                <a:latin typeface="Consolas"/>
                <a:ea typeface="Consolas"/>
                <a:cs typeface="Consolas"/>
                <a:sym typeface="Consolas"/>
              </a:rPr>
              <a:t>(),</a:t>
            </a:r>
            <a:endParaRPr/>
          </a:p>
          <a:p>
            <a:pPr indent="0" lvl="2" marL="914400" marR="0" rtl="0" algn="l">
              <a:spcBef>
                <a:spcPts val="0"/>
              </a:spcBef>
              <a:spcAft>
                <a:spcPts val="0"/>
              </a:spcAft>
              <a:buNone/>
            </a:pPr>
            <a:r>
              <a:rPr b="0" i="0" lang="en-US" sz="1600" u="none" cap="none" strike="noStrike">
                <a:solidFill>
                  <a:srgbClr val="D4D4D4"/>
                </a:solidFill>
                <a:latin typeface="Consolas"/>
                <a:ea typeface="Consolas"/>
                <a:cs typeface="Consolas"/>
                <a:sym typeface="Consolas"/>
              </a:rPr>
              <a:t>}),</a:t>
            </a:r>
            <a:endParaRPr/>
          </a:p>
          <a:p>
            <a:pPr indent="0" lvl="2" marL="914400" marR="0" rtl="0" algn="l">
              <a:spcBef>
                <a:spcPts val="0"/>
              </a:spcBef>
              <a:spcAft>
                <a:spcPts val="0"/>
              </a:spcAft>
              <a:buNone/>
            </a:pPr>
            <a:r>
              <a:rPr b="0" i="0" lang="en-US" sz="1600" u="none" cap="none" strike="noStrike">
                <a:solidFill>
                  <a:srgbClr val="9CDCFE"/>
                </a:solidFill>
                <a:latin typeface="Consolas"/>
                <a:ea typeface="Consolas"/>
                <a:cs typeface="Consolas"/>
                <a:sym typeface="Consolas"/>
              </a:rPr>
              <a:t>email:</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569CD6"/>
                </a:solidFill>
                <a:latin typeface="Consolas"/>
                <a:ea typeface="Consolas"/>
                <a:cs typeface="Consolas"/>
                <a:sym typeface="Consolas"/>
              </a:rPr>
              <a:t>new</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4EC9B0"/>
                </a:solidFill>
                <a:latin typeface="Consolas"/>
                <a:ea typeface="Consolas"/>
                <a:cs typeface="Consolas"/>
                <a:sym typeface="Consolas"/>
              </a:rPr>
              <a:t>FormControl</a:t>
            </a:r>
            <a:r>
              <a:rPr b="0" i="0" lang="en-US" sz="1600" u="none" cap="none" strike="noStrike">
                <a:solidFill>
                  <a:srgbClr val="D4D4D4"/>
                </a:solidFill>
                <a:latin typeface="Consolas"/>
                <a:ea typeface="Consolas"/>
                <a:cs typeface="Consolas"/>
                <a:sym typeface="Consolas"/>
              </a:rPr>
              <a:t>(),</a:t>
            </a:r>
            <a:endParaRPr/>
          </a:p>
          <a:p>
            <a:pPr indent="0" lvl="2" marL="914400" marR="0" rtl="0" algn="l">
              <a:spcBef>
                <a:spcPts val="0"/>
              </a:spcBef>
              <a:spcAft>
                <a:spcPts val="0"/>
              </a:spcAft>
              <a:buNone/>
            </a:pPr>
            <a:r>
              <a:rPr b="0" i="0" lang="en-US" sz="1600" u="none" cap="none" strike="noStrike">
                <a:solidFill>
                  <a:srgbClr val="9CDCFE"/>
                </a:solidFill>
                <a:latin typeface="Consolas"/>
                <a:ea typeface="Consolas"/>
                <a:cs typeface="Consolas"/>
                <a:sym typeface="Consolas"/>
              </a:rPr>
              <a:t>language:</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569CD6"/>
                </a:solidFill>
                <a:latin typeface="Consolas"/>
                <a:ea typeface="Consolas"/>
                <a:cs typeface="Consolas"/>
                <a:sym typeface="Consolas"/>
              </a:rPr>
              <a:t>new</a:t>
            </a:r>
            <a:r>
              <a:rPr b="0" i="0" lang="en-US" sz="1600" u="none" cap="none" strike="noStrike">
                <a:solidFill>
                  <a:srgbClr val="D4D4D4"/>
                </a:solidFill>
                <a:latin typeface="Consolas"/>
                <a:ea typeface="Consolas"/>
                <a:cs typeface="Consolas"/>
                <a:sym typeface="Consolas"/>
              </a:rPr>
              <a:t> </a:t>
            </a:r>
            <a:r>
              <a:rPr b="0" i="0" lang="en-US" sz="1600" u="none" cap="none" strike="noStrike">
                <a:solidFill>
                  <a:srgbClr val="4EC9B0"/>
                </a:solidFill>
                <a:latin typeface="Consolas"/>
                <a:ea typeface="Consolas"/>
                <a:cs typeface="Consolas"/>
                <a:sym typeface="Consolas"/>
              </a:rPr>
              <a:t>FormControl</a:t>
            </a:r>
            <a:r>
              <a:rPr b="0" i="0" lang="en-US" sz="1600" u="none" cap="none" strike="noStrike">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rPr b="0" i="0" lang="en-US" sz="1600" u="none" cap="none" strike="noStrike">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a:t>
            </a:r>
            <a:endParaRPr b="0" sz="1600">
              <a:solidFill>
                <a:srgbClr val="D4D4D4"/>
              </a:solidFill>
              <a:latin typeface="Consolas"/>
              <a:ea typeface="Consolas"/>
              <a:cs typeface="Consolas"/>
              <a:sym typeface="Consolas"/>
            </a:endParaRPr>
          </a:p>
        </p:txBody>
      </p:sp>
      <p:sp>
        <p:nvSpPr>
          <p:cNvPr id="753" name="Google Shape;753;p84"/>
          <p:cNvSpPr/>
          <p:nvPr/>
        </p:nvSpPr>
        <p:spPr>
          <a:xfrm>
            <a:off x="123003" y="816334"/>
            <a:ext cx="4353748"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template.html</a:t>
            </a:r>
            <a:endParaRPr/>
          </a:p>
        </p:txBody>
      </p:sp>
      <p:sp>
        <p:nvSpPr>
          <p:cNvPr id="754" name="Google Shape;754;p84"/>
          <p:cNvSpPr/>
          <p:nvPr/>
        </p:nvSpPr>
        <p:spPr>
          <a:xfrm>
            <a:off x="4552948" y="816334"/>
            <a:ext cx="4565651"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component.ts</a:t>
            </a:r>
            <a:endParaRPr sz="1800">
              <a:solidFill>
                <a:schemeClr val="lt1"/>
              </a:solidFill>
              <a:latin typeface="Calibri"/>
              <a:ea typeface="Calibri"/>
              <a:cs typeface="Calibri"/>
              <a:sym typeface="Calibri"/>
            </a:endParaRPr>
          </a:p>
        </p:txBody>
      </p:sp>
      <p:sp>
        <p:nvSpPr>
          <p:cNvPr id="755" name="Google Shape;755;p84"/>
          <p:cNvSpPr/>
          <p:nvPr/>
        </p:nvSpPr>
        <p:spPr>
          <a:xfrm>
            <a:off x="1752598" y="1431566"/>
            <a:ext cx="2286001" cy="26919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56" name="Google Shape;756;p84"/>
          <p:cNvCxnSpPr>
            <a:stCxn id="755" idx="3"/>
            <a:endCxn id="757" idx="1"/>
          </p:cNvCxnSpPr>
          <p:nvPr/>
        </p:nvCxnSpPr>
        <p:spPr>
          <a:xfrm>
            <a:off x="4038599" y="1566165"/>
            <a:ext cx="1397100" cy="479100"/>
          </a:xfrm>
          <a:prstGeom prst="straightConnector1">
            <a:avLst/>
          </a:prstGeom>
          <a:noFill/>
          <a:ln cap="flat" cmpd="sng" w="19050">
            <a:solidFill>
              <a:srgbClr val="FF0000"/>
            </a:solidFill>
            <a:prstDash val="solid"/>
            <a:round/>
            <a:headEnd len="sm" w="sm" type="none"/>
            <a:tailEnd len="sm" w="sm" type="none"/>
          </a:ln>
        </p:spPr>
      </p:cxnSp>
      <p:sp>
        <p:nvSpPr>
          <p:cNvPr id="757" name="Google Shape;757;p84"/>
          <p:cNvSpPr/>
          <p:nvPr/>
        </p:nvSpPr>
        <p:spPr>
          <a:xfrm>
            <a:off x="5435600" y="1910602"/>
            <a:ext cx="762000" cy="26919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8" name="Google Shape;758;p84"/>
          <p:cNvSpPr/>
          <p:nvPr/>
        </p:nvSpPr>
        <p:spPr>
          <a:xfrm>
            <a:off x="838198" y="1123950"/>
            <a:ext cx="2286001" cy="26919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59" name="Google Shape;759;p84"/>
          <p:cNvCxnSpPr>
            <a:stCxn id="758" idx="3"/>
            <a:endCxn id="760" idx="1"/>
          </p:cNvCxnSpPr>
          <p:nvPr/>
        </p:nvCxnSpPr>
        <p:spPr>
          <a:xfrm>
            <a:off x="3124199" y="1258549"/>
            <a:ext cx="1447800" cy="38400"/>
          </a:xfrm>
          <a:prstGeom prst="straightConnector1">
            <a:avLst/>
          </a:prstGeom>
          <a:noFill/>
          <a:ln cap="flat" cmpd="sng" w="19050">
            <a:solidFill>
              <a:srgbClr val="FF0000"/>
            </a:solidFill>
            <a:prstDash val="solid"/>
            <a:round/>
            <a:headEnd len="sm" w="sm" type="none"/>
            <a:tailEnd len="sm" w="sm" type="none"/>
          </a:ln>
        </p:spPr>
      </p:cxnSp>
      <p:sp>
        <p:nvSpPr>
          <p:cNvPr id="760" name="Google Shape;760;p84"/>
          <p:cNvSpPr/>
          <p:nvPr/>
        </p:nvSpPr>
        <p:spPr>
          <a:xfrm>
            <a:off x="4572000" y="1162369"/>
            <a:ext cx="762000" cy="26919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1" name="Google Shape;761;p84"/>
          <p:cNvSpPr/>
          <p:nvPr/>
        </p:nvSpPr>
        <p:spPr>
          <a:xfrm>
            <a:off x="689797" y="3891724"/>
            <a:ext cx="2933703" cy="26919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62" name="Google Shape;762;p84"/>
          <p:cNvCxnSpPr>
            <a:stCxn id="761" idx="3"/>
          </p:cNvCxnSpPr>
          <p:nvPr/>
        </p:nvCxnSpPr>
        <p:spPr>
          <a:xfrm flipH="1" rot="10800000">
            <a:off x="3623500" y="3757223"/>
            <a:ext cx="1863000" cy="269100"/>
          </a:xfrm>
          <a:prstGeom prst="straightConnector1">
            <a:avLst/>
          </a:prstGeom>
          <a:noFill/>
          <a:ln cap="flat" cmpd="sng" w="19050">
            <a:solidFill>
              <a:srgbClr val="FF0000"/>
            </a:solidFill>
            <a:prstDash val="solid"/>
            <a:round/>
            <a:headEnd len="sm" w="sm" type="none"/>
            <a:tailEnd len="sm" w="sm" type="none"/>
          </a:ln>
        </p:spPr>
      </p:cxnSp>
      <p:sp>
        <p:nvSpPr>
          <p:cNvPr id="763" name="Google Shape;763;p84"/>
          <p:cNvSpPr/>
          <p:nvPr/>
        </p:nvSpPr>
        <p:spPr>
          <a:xfrm>
            <a:off x="5461000" y="3622527"/>
            <a:ext cx="1092200" cy="26919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85"/>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Model-driven Validation</a:t>
            </a:r>
            <a:endParaRPr/>
          </a:p>
        </p:txBody>
      </p:sp>
      <p:sp>
        <p:nvSpPr>
          <p:cNvPr id="769" name="Google Shape;769;p85"/>
          <p:cNvSpPr/>
          <p:nvPr/>
        </p:nvSpPr>
        <p:spPr>
          <a:xfrm>
            <a:off x="3790950" y="1279166"/>
            <a:ext cx="5257800" cy="2462213"/>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569CD6"/>
                </a:solidFill>
                <a:latin typeface="Consolas"/>
                <a:ea typeface="Consolas"/>
                <a:cs typeface="Consolas"/>
                <a:sym typeface="Consolas"/>
              </a:rPr>
              <a:t>constructor</a:t>
            </a:r>
            <a:r>
              <a:rPr lang="en-US" sz="1400">
                <a:solidFill>
                  <a:srgbClr val="D4D4D4"/>
                </a:solidFill>
                <a:latin typeface="Consolas"/>
                <a:ea typeface="Consolas"/>
                <a:cs typeface="Consolas"/>
                <a:sym typeface="Consolas"/>
              </a:rPr>
              <a:t>(</a:t>
            </a:r>
            <a:r>
              <a:rPr lang="en-US" sz="1400">
                <a:solidFill>
                  <a:srgbClr val="569CD6"/>
                </a:solidFill>
                <a:latin typeface="Consolas"/>
                <a:ea typeface="Consolas"/>
                <a:cs typeface="Consolas"/>
                <a:sym typeface="Consolas"/>
              </a:rPr>
              <a:t>private</a:t>
            </a:r>
            <a:r>
              <a:rPr lang="en-US" sz="1400">
                <a:solidFill>
                  <a:srgbClr val="D4D4D4"/>
                </a:solidFill>
                <a:latin typeface="Consolas"/>
                <a:ea typeface="Consolas"/>
                <a:cs typeface="Consolas"/>
                <a:sym typeface="Consolas"/>
              </a:rPr>
              <a:t> </a:t>
            </a:r>
            <a:r>
              <a:rPr lang="en-US" sz="1400">
                <a:solidFill>
                  <a:srgbClr val="9CDCFE"/>
                </a:solidFill>
                <a:latin typeface="Consolas"/>
                <a:ea typeface="Consolas"/>
                <a:cs typeface="Consolas"/>
                <a:sym typeface="Consolas"/>
              </a:rPr>
              <a:t>fb</a:t>
            </a:r>
            <a:r>
              <a:rPr lang="en-US" sz="1400">
                <a:solidFill>
                  <a:srgbClr val="D4D4D4"/>
                </a:solidFill>
                <a:latin typeface="Consolas"/>
                <a:ea typeface="Consolas"/>
                <a:cs typeface="Consolas"/>
                <a:sym typeface="Consolas"/>
              </a:rPr>
              <a:t>: </a:t>
            </a:r>
            <a:r>
              <a:rPr lang="en-US" sz="1400">
                <a:solidFill>
                  <a:srgbClr val="4EC9B0"/>
                </a:solidFill>
                <a:latin typeface="Consolas"/>
                <a:ea typeface="Consolas"/>
                <a:cs typeface="Consolas"/>
                <a:sym typeface="Consolas"/>
              </a:rPr>
              <a:t>FormBuilder</a:t>
            </a:r>
            <a:r>
              <a:rPr lang="en-US" sz="1400">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400" u="none" cap="none" strike="noStrike">
                <a:solidFill>
                  <a:srgbClr val="569CD6"/>
                </a:solidFill>
                <a:latin typeface="Consolas"/>
                <a:ea typeface="Consolas"/>
                <a:cs typeface="Consolas"/>
                <a:sym typeface="Consolas"/>
              </a:rPr>
              <a:t>this</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9CDCFE"/>
                </a:solidFill>
                <a:latin typeface="Consolas"/>
                <a:ea typeface="Consolas"/>
                <a:cs typeface="Consolas"/>
                <a:sym typeface="Consolas"/>
              </a:rPr>
              <a:t>myform</a:t>
            </a:r>
            <a:r>
              <a:rPr b="0" i="0" lang="en-US" sz="1400" u="none" cap="none" strike="noStrike">
                <a:solidFill>
                  <a:srgbClr val="D4D4D4"/>
                </a:solidFill>
                <a:latin typeface="Consolas"/>
                <a:ea typeface="Consolas"/>
                <a:cs typeface="Consolas"/>
                <a:sym typeface="Consolas"/>
              </a:rPr>
              <a:t> = </a:t>
            </a:r>
            <a:r>
              <a:rPr b="0" i="0" lang="en-US" sz="1400" u="none" cap="none" strike="noStrike">
                <a:solidFill>
                  <a:srgbClr val="569CD6"/>
                </a:solidFill>
                <a:latin typeface="Consolas"/>
                <a:ea typeface="Consolas"/>
                <a:cs typeface="Consolas"/>
                <a:sym typeface="Consolas"/>
              </a:rPr>
              <a:t>this</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9CDCFE"/>
                </a:solidFill>
                <a:latin typeface="Consolas"/>
                <a:ea typeface="Consolas"/>
                <a:cs typeface="Consolas"/>
                <a:sym typeface="Consolas"/>
              </a:rPr>
              <a:t>fb</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DCDCAA"/>
                </a:solidFill>
                <a:latin typeface="Consolas"/>
                <a:ea typeface="Consolas"/>
                <a:cs typeface="Consolas"/>
                <a:sym typeface="Consolas"/>
              </a:rPr>
              <a:t>group</a:t>
            </a:r>
            <a:r>
              <a:rPr b="0" i="0" lang="en-US" sz="1400" u="none" cap="none" strike="noStrike">
                <a:solidFill>
                  <a:srgbClr val="D4D4D4"/>
                </a:solidFill>
                <a:latin typeface="Consolas"/>
                <a:ea typeface="Consolas"/>
                <a:cs typeface="Consolas"/>
                <a:sym typeface="Consolas"/>
              </a:rPr>
              <a:t>({</a:t>
            </a:r>
            <a:endParaRPr/>
          </a:p>
          <a:p>
            <a:pPr indent="0" lvl="2" marL="914400" marR="0" rtl="0" algn="l">
              <a:spcBef>
                <a:spcPts val="0"/>
              </a:spcBef>
              <a:spcAft>
                <a:spcPts val="0"/>
              </a:spcAft>
              <a:buNone/>
            </a:pPr>
            <a:r>
              <a:rPr b="0" i="0" lang="en-US" sz="1400" u="none" cap="none" strike="noStrike">
                <a:solidFill>
                  <a:srgbClr val="9CDCFE"/>
                </a:solidFill>
                <a:latin typeface="Consolas"/>
                <a:ea typeface="Consolas"/>
                <a:cs typeface="Consolas"/>
                <a:sym typeface="Consolas"/>
              </a:rPr>
              <a:t>name:</a:t>
            </a:r>
            <a:r>
              <a:rPr b="0" i="0" lang="en-US" sz="1400" u="none" cap="none" strike="noStrike">
                <a:solidFill>
                  <a:srgbClr val="D4D4D4"/>
                </a:solidFill>
                <a:latin typeface="Consolas"/>
                <a:ea typeface="Consolas"/>
                <a:cs typeface="Consolas"/>
                <a:sym typeface="Consolas"/>
              </a:rPr>
              <a:t> </a:t>
            </a:r>
            <a:r>
              <a:rPr b="0" i="0" lang="en-US" sz="1400" u="none" cap="none" strike="noStrike">
                <a:solidFill>
                  <a:srgbClr val="569CD6"/>
                </a:solidFill>
                <a:latin typeface="Consolas"/>
                <a:ea typeface="Consolas"/>
                <a:cs typeface="Consolas"/>
                <a:sym typeface="Consolas"/>
              </a:rPr>
              <a:t>this</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9CDCFE"/>
                </a:solidFill>
                <a:latin typeface="Consolas"/>
                <a:ea typeface="Consolas"/>
                <a:cs typeface="Consolas"/>
                <a:sym typeface="Consolas"/>
              </a:rPr>
              <a:t>fb</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DCDCAA"/>
                </a:solidFill>
                <a:latin typeface="Consolas"/>
                <a:ea typeface="Consolas"/>
                <a:cs typeface="Consolas"/>
                <a:sym typeface="Consolas"/>
              </a:rPr>
              <a:t>group</a:t>
            </a:r>
            <a:r>
              <a:rPr b="0" i="0" lang="en-US" sz="1400" u="none" cap="none" strike="noStrike">
                <a:solidFill>
                  <a:srgbClr val="D4D4D4"/>
                </a:solidFill>
                <a:latin typeface="Consolas"/>
                <a:ea typeface="Consolas"/>
                <a:cs typeface="Consolas"/>
                <a:sym typeface="Consolas"/>
              </a:rPr>
              <a:t>({</a:t>
            </a:r>
            <a:endParaRPr/>
          </a:p>
          <a:p>
            <a:pPr indent="0" lvl="3" marL="1371600" marR="0" rtl="0" algn="l">
              <a:spcBef>
                <a:spcPts val="0"/>
              </a:spcBef>
              <a:spcAft>
                <a:spcPts val="0"/>
              </a:spcAft>
              <a:buNone/>
            </a:pPr>
            <a:r>
              <a:rPr b="0" i="0" lang="en-US" sz="1400" u="none" cap="none" strike="noStrike">
                <a:solidFill>
                  <a:srgbClr val="9CDCFE"/>
                </a:solidFill>
                <a:latin typeface="Consolas"/>
                <a:ea typeface="Consolas"/>
                <a:cs typeface="Consolas"/>
                <a:sym typeface="Consolas"/>
              </a:rPr>
              <a:t>firstName:</a:t>
            </a:r>
            <a:r>
              <a:rPr b="0" i="0" lang="en-US" sz="1400" u="none" cap="none" strike="noStrike">
                <a:solidFill>
                  <a:srgbClr val="D4D4D4"/>
                </a:solidFill>
                <a:latin typeface="Consolas"/>
                <a:ea typeface="Consolas"/>
                <a:cs typeface="Consolas"/>
                <a:sym typeface="Consolas"/>
              </a:rPr>
              <a:t> [</a:t>
            </a:r>
            <a:r>
              <a:rPr b="0" i="0" lang="en-US" sz="1400" u="none" cap="none" strike="noStrike">
                <a:solidFill>
                  <a:srgbClr val="CE9178"/>
                </a:solidFill>
                <a:latin typeface="Consolas"/>
                <a:ea typeface="Consolas"/>
                <a:cs typeface="Consolas"/>
                <a:sym typeface="Consolas"/>
              </a:rPr>
              <a:t>''</a:t>
            </a:r>
            <a:r>
              <a:rPr b="0" i="0" lang="en-US" sz="1400" u="none" cap="none" strike="noStrike">
                <a:solidFill>
                  <a:srgbClr val="D4D4D4"/>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Validators</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9CDCFE"/>
                </a:solidFill>
                <a:latin typeface="Consolas"/>
                <a:ea typeface="Consolas"/>
                <a:cs typeface="Consolas"/>
                <a:sym typeface="Consolas"/>
              </a:rPr>
              <a:t>required</a:t>
            </a:r>
            <a:r>
              <a:rPr b="0" i="0" lang="en-US" sz="1400" u="none" cap="none" strike="noStrike">
                <a:solidFill>
                  <a:srgbClr val="D4D4D4"/>
                </a:solidFill>
                <a:latin typeface="Consolas"/>
                <a:ea typeface="Consolas"/>
                <a:cs typeface="Consolas"/>
                <a:sym typeface="Consolas"/>
              </a:rPr>
              <a:t>],</a:t>
            </a:r>
            <a:endParaRPr/>
          </a:p>
          <a:p>
            <a:pPr indent="0" lvl="3" marL="1371600" marR="0" rtl="0" algn="l">
              <a:spcBef>
                <a:spcPts val="0"/>
              </a:spcBef>
              <a:spcAft>
                <a:spcPts val="0"/>
              </a:spcAft>
              <a:buNone/>
            </a:pPr>
            <a:r>
              <a:rPr b="0" i="0" lang="en-US" sz="1400" u="none" cap="none" strike="noStrike">
                <a:solidFill>
                  <a:srgbClr val="9CDCFE"/>
                </a:solidFill>
                <a:latin typeface="Consolas"/>
                <a:ea typeface="Consolas"/>
                <a:cs typeface="Consolas"/>
                <a:sym typeface="Consolas"/>
              </a:rPr>
              <a:t>lastName:</a:t>
            </a:r>
            <a:r>
              <a:rPr b="0" i="0" lang="en-US" sz="1400" u="none" cap="none" strike="noStrike">
                <a:solidFill>
                  <a:srgbClr val="D4D4D4"/>
                </a:solidFill>
                <a:latin typeface="Consolas"/>
                <a:ea typeface="Consolas"/>
                <a:cs typeface="Consolas"/>
                <a:sym typeface="Consolas"/>
              </a:rPr>
              <a:t> [</a:t>
            </a:r>
            <a:r>
              <a:rPr b="0" i="0" lang="en-US" sz="1400" u="none" cap="none" strike="noStrike">
                <a:solidFill>
                  <a:srgbClr val="CE9178"/>
                </a:solidFill>
                <a:latin typeface="Consolas"/>
                <a:ea typeface="Consolas"/>
                <a:cs typeface="Consolas"/>
                <a:sym typeface="Consolas"/>
              </a:rPr>
              <a:t>''</a:t>
            </a:r>
            <a:r>
              <a:rPr b="0" i="0" lang="en-US" sz="1400" u="none" cap="none" strike="noStrike">
                <a:solidFill>
                  <a:srgbClr val="D4D4D4"/>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Validators</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9CDCFE"/>
                </a:solidFill>
                <a:latin typeface="Consolas"/>
                <a:ea typeface="Consolas"/>
                <a:cs typeface="Consolas"/>
                <a:sym typeface="Consolas"/>
              </a:rPr>
              <a:t>required</a:t>
            </a:r>
            <a:r>
              <a:rPr b="0" i="0" lang="en-US" sz="1400" u="none" cap="none" strike="noStrike">
                <a:solidFill>
                  <a:srgbClr val="D4D4D4"/>
                </a:solidFill>
                <a:latin typeface="Consolas"/>
                <a:ea typeface="Consolas"/>
                <a:cs typeface="Consolas"/>
                <a:sym typeface="Consolas"/>
              </a:rPr>
              <a:t>]</a:t>
            </a:r>
            <a:endParaRPr/>
          </a:p>
          <a:p>
            <a:pPr indent="0" lvl="2" marL="914400" marR="0" rtl="0" algn="l">
              <a:spcBef>
                <a:spcPts val="0"/>
              </a:spcBef>
              <a:spcAft>
                <a:spcPts val="0"/>
              </a:spcAft>
              <a:buNone/>
            </a:pPr>
            <a:r>
              <a:rPr b="0" i="0" lang="en-US" sz="1400" u="none" cap="none" strike="noStrike">
                <a:solidFill>
                  <a:srgbClr val="D4D4D4"/>
                </a:solidFill>
                <a:latin typeface="Consolas"/>
                <a:ea typeface="Consolas"/>
                <a:cs typeface="Consolas"/>
                <a:sym typeface="Consolas"/>
              </a:rPr>
              <a:t>}),</a:t>
            </a:r>
            <a:endParaRPr/>
          </a:p>
          <a:p>
            <a:pPr indent="0" lvl="2" marL="914400" marR="0" rtl="0" algn="l">
              <a:spcBef>
                <a:spcPts val="0"/>
              </a:spcBef>
              <a:spcAft>
                <a:spcPts val="0"/>
              </a:spcAft>
              <a:buNone/>
            </a:pPr>
            <a:r>
              <a:rPr b="0" i="0" lang="en-US" sz="1400" u="none" cap="none" strike="noStrike">
                <a:solidFill>
                  <a:srgbClr val="9CDCFE"/>
                </a:solidFill>
                <a:latin typeface="Consolas"/>
                <a:ea typeface="Consolas"/>
                <a:cs typeface="Consolas"/>
                <a:sym typeface="Consolas"/>
              </a:rPr>
              <a:t>email:</a:t>
            </a:r>
            <a:r>
              <a:rPr b="0" i="0" lang="en-US" sz="1400" u="none" cap="none" strike="noStrike">
                <a:solidFill>
                  <a:srgbClr val="D4D4D4"/>
                </a:solidFill>
                <a:latin typeface="Consolas"/>
                <a:ea typeface="Consolas"/>
                <a:cs typeface="Consolas"/>
                <a:sym typeface="Consolas"/>
              </a:rPr>
              <a:t> [</a:t>
            </a:r>
            <a:r>
              <a:rPr b="0" i="0" lang="en-US" sz="1400" u="none" cap="none" strike="noStrike">
                <a:solidFill>
                  <a:srgbClr val="CE9178"/>
                </a:solidFill>
                <a:latin typeface="Consolas"/>
                <a:ea typeface="Consolas"/>
                <a:cs typeface="Consolas"/>
                <a:sym typeface="Consolas"/>
              </a:rPr>
              <a:t>'default'</a:t>
            </a:r>
            <a:r>
              <a:rPr b="0" i="0" lang="en-US" sz="1400" u="none" cap="none" strike="noStrike">
                <a:solidFill>
                  <a:srgbClr val="D4D4D4"/>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Validators</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9CDCFE"/>
                </a:solidFill>
                <a:latin typeface="Consolas"/>
                <a:ea typeface="Consolas"/>
                <a:cs typeface="Consolas"/>
                <a:sym typeface="Consolas"/>
              </a:rPr>
              <a:t>email</a:t>
            </a:r>
            <a:r>
              <a:rPr b="0" i="0" lang="en-US" sz="1400" u="none" cap="none" strike="noStrike">
                <a:solidFill>
                  <a:srgbClr val="D4D4D4"/>
                </a:solidFill>
                <a:latin typeface="Consolas"/>
                <a:ea typeface="Consolas"/>
                <a:cs typeface="Consolas"/>
                <a:sym typeface="Consolas"/>
              </a:rPr>
              <a:t>],</a:t>
            </a:r>
            <a:endParaRPr/>
          </a:p>
          <a:p>
            <a:pPr indent="0" lvl="2" marL="914400" marR="0" rtl="0" algn="l">
              <a:spcBef>
                <a:spcPts val="0"/>
              </a:spcBef>
              <a:spcAft>
                <a:spcPts val="0"/>
              </a:spcAft>
              <a:buNone/>
            </a:pPr>
            <a:r>
              <a:rPr b="0" i="0" lang="en-US" sz="1400" u="none" cap="none" strike="noStrike">
                <a:solidFill>
                  <a:srgbClr val="9CDCFE"/>
                </a:solidFill>
                <a:latin typeface="Consolas"/>
                <a:ea typeface="Consolas"/>
                <a:cs typeface="Consolas"/>
                <a:sym typeface="Consolas"/>
              </a:rPr>
              <a:t>password:</a:t>
            </a:r>
            <a:r>
              <a:rPr b="0" i="0" lang="en-US" sz="1400" u="none" cap="none" strike="noStrike">
                <a:solidFill>
                  <a:srgbClr val="D4D4D4"/>
                </a:solidFill>
                <a:latin typeface="Consolas"/>
                <a:ea typeface="Consolas"/>
                <a:cs typeface="Consolas"/>
                <a:sym typeface="Consolas"/>
              </a:rPr>
              <a:t> </a:t>
            </a:r>
            <a:r>
              <a:rPr b="0" i="0" lang="en-US" sz="1400" u="none" cap="none" strike="noStrike">
                <a:solidFill>
                  <a:srgbClr val="CE9178"/>
                </a:solidFill>
                <a:latin typeface="Consolas"/>
                <a:ea typeface="Consolas"/>
                <a:cs typeface="Consolas"/>
                <a:sym typeface="Consolas"/>
              </a:rPr>
              <a:t>''</a:t>
            </a:r>
            <a:r>
              <a:rPr b="0" i="0" lang="en-US" sz="1400" u="none" cap="none" strike="noStrike">
                <a:solidFill>
                  <a:srgbClr val="D4D4D4"/>
                </a:solidFill>
                <a:latin typeface="Consolas"/>
                <a:ea typeface="Consolas"/>
                <a:cs typeface="Consolas"/>
                <a:sym typeface="Consolas"/>
              </a:rPr>
              <a:t>,</a:t>
            </a:r>
            <a:endParaRPr/>
          </a:p>
          <a:p>
            <a:pPr indent="0" lvl="2" marL="914400" marR="0" rtl="0" algn="l">
              <a:spcBef>
                <a:spcPts val="0"/>
              </a:spcBef>
              <a:spcAft>
                <a:spcPts val="0"/>
              </a:spcAft>
              <a:buNone/>
            </a:pPr>
            <a:r>
              <a:rPr b="0" i="0" lang="en-US" sz="1400" u="none" cap="none" strike="noStrike">
                <a:solidFill>
                  <a:srgbClr val="9CDCFE"/>
                </a:solidFill>
                <a:latin typeface="Consolas"/>
                <a:ea typeface="Consolas"/>
                <a:cs typeface="Consolas"/>
                <a:sym typeface="Consolas"/>
              </a:rPr>
              <a:t>language:</a:t>
            </a:r>
            <a:r>
              <a:rPr b="0" i="0" lang="en-US" sz="1400" u="none" cap="none" strike="noStrike">
                <a:solidFill>
                  <a:srgbClr val="D4D4D4"/>
                </a:solidFill>
                <a:latin typeface="Consolas"/>
                <a:ea typeface="Consolas"/>
                <a:cs typeface="Consolas"/>
                <a:sym typeface="Consolas"/>
              </a:rPr>
              <a:t> </a:t>
            </a:r>
            <a:r>
              <a:rPr b="0" i="0" lang="en-US" sz="1400" u="none" cap="none" strike="noStrike">
                <a:solidFill>
                  <a:srgbClr val="CE9178"/>
                </a:solidFill>
                <a:latin typeface="Consolas"/>
                <a:ea typeface="Consolas"/>
                <a:cs typeface="Consolas"/>
                <a:sym typeface="Consolas"/>
              </a:rPr>
              <a:t>'default value'</a:t>
            </a:r>
            <a:endParaRPr b="0" i="0" sz="1400" u="none" cap="none" strike="noStrike">
              <a:solidFill>
                <a:srgbClr val="D4D4D4"/>
              </a:solidFill>
              <a:latin typeface="Consolas"/>
              <a:ea typeface="Consolas"/>
              <a:cs typeface="Consolas"/>
              <a:sym typeface="Consolas"/>
            </a:endParaRPr>
          </a:p>
          <a:p>
            <a:pPr indent="0" lvl="1" marL="457200" marR="0" rtl="0" algn="l">
              <a:spcBef>
                <a:spcPts val="0"/>
              </a:spcBef>
              <a:spcAft>
                <a:spcPts val="0"/>
              </a:spcAft>
              <a:buNone/>
            </a:pPr>
            <a:r>
              <a:rPr b="0" i="0" lang="en-US" sz="1400" u="none" cap="none" strike="noStrike">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400">
                <a:solidFill>
                  <a:srgbClr val="D4D4D4"/>
                </a:solidFill>
                <a:latin typeface="Consolas"/>
                <a:ea typeface="Consolas"/>
                <a:cs typeface="Consolas"/>
                <a:sym typeface="Consolas"/>
              </a:rPr>
              <a:t>}</a:t>
            </a:r>
            <a:endParaRPr b="0" sz="1400">
              <a:solidFill>
                <a:srgbClr val="D4D4D4"/>
              </a:solidFill>
              <a:latin typeface="Consolas"/>
              <a:ea typeface="Consolas"/>
              <a:cs typeface="Consolas"/>
              <a:sym typeface="Consolas"/>
            </a:endParaRPr>
          </a:p>
        </p:txBody>
      </p:sp>
      <p:sp>
        <p:nvSpPr>
          <p:cNvPr id="770" name="Google Shape;770;p85"/>
          <p:cNvSpPr/>
          <p:nvPr/>
        </p:nvSpPr>
        <p:spPr>
          <a:xfrm>
            <a:off x="3790950" y="971550"/>
            <a:ext cx="52578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.ts</a:t>
            </a:r>
            <a:endParaRPr sz="1800">
              <a:solidFill>
                <a:schemeClr val="lt1"/>
              </a:solidFill>
              <a:latin typeface="Calibri"/>
              <a:ea typeface="Calibri"/>
              <a:cs typeface="Calibri"/>
              <a:sym typeface="Calibri"/>
            </a:endParaRPr>
          </a:p>
        </p:txBody>
      </p:sp>
      <p:sp>
        <p:nvSpPr>
          <p:cNvPr id="771" name="Google Shape;771;p85"/>
          <p:cNvSpPr/>
          <p:nvPr/>
        </p:nvSpPr>
        <p:spPr>
          <a:xfrm>
            <a:off x="103952" y="971550"/>
            <a:ext cx="3534598"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template.html</a:t>
            </a:r>
            <a:endParaRPr/>
          </a:p>
        </p:txBody>
      </p:sp>
      <p:sp>
        <p:nvSpPr>
          <p:cNvPr id="772" name="Google Shape;772;p85"/>
          <p:cNvSpPr/>
          <p:nvPr/>
        </p:nvSpPr>
        <p:spPr>
          <a:xfrm>
            <a:off x="94426" y="1279166"/>
            <a:ext cx="3544123" cy="2677656"/>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808080"/>
                </a:solidFill>
                <a:latin typeface="Consolas"/>
                <a:ea typeface="Consolas"/>
                <a:cs typeface="Consolas"/>
                <a:sym typeface="Consolas"/>
              </a:rPr>
              <a:t>&lt;</a:t>
            </a:r>
            <a:r>
              <a:rPr lang="en-US" sz="1400">
                <a:solidFill>
                  <a:srgbClr val="569CD6"/>
                </a:solidFill>
                <a:latin typeface="Consolas"/>
                <a:ea typeface="Consolas"/>
                <a:cs typeface="Consolas"/>
                <a:sym typeface="Consolas"/>
              </a:rPr>
              <a:t>form</a:t>
            </a:r>
            <a:r>
              <a:rPr lang="en-US" sz="1400">
                <a:solidFill>
                  <a:srgbClr val="D4D4D4"/>
                </a:solidFill>
                <a:latin typeface="Consolas"/>
                <a:ea typeface="Consolas"/>
                <a:cs typeface="Consolas"/>
                <a:sym typeface="Consolas"/>
              </a:rPr>
              <a:t> [</a:t>
            </a:r>
            <a:r>
              <a:rPr lang="en-US" sz="1400">
                <a:solidFill>
                  <a:srgbClr val="9CDCFE"/>
                </a:solidFill>
                <a:latin typeface="Consolas"/>
                <a:ea typeface="Consolas"/>
                <a:cs typeface="Consolas"/>
                <a:sym typeface="Consolas"/>
              </a:rPr>
              <a:t>formGroup</a:t>
            </a:r>
            <a:r>
              <a:rPr lang="en-US" sz="1400">
                <a:solidFill>
                  <a:srgbClr val="D4D4D4"/>
                </a:solidFill>
                <a:latin typeface="Consolas"/>
                <a:ea typeface="Consolas"/>
                <a:cs typeface="Consolas"/>
                <a:sym typeface="Consolas"/>
              </a:rPr>
              <a:t>]=</a:t>
            </a:r>
            <a:r>
              <a:rPr lang="en-US" sz="1400">
                <a:solidFill>
                  <a:srgbClr val="CE9178"/>
                </a:solidFill>
                <a:latin typeface="Consolas"/>
                <a:ea typeface="Consolas"/>
                <a:cs typeface="Consolas"/>
                <a:sym typeface="Consolas"/>
              </a:rPr>
              <a:t>"myform"</a:t>
            </a:r>
            <a:r>
              <a:rPr lang="en-US" sz="1400">
                <a:solidFill>
                  <a:srgbClr val="808080"/>
                </a:solidFill>
                <a:latin typeface="Consolas"/>
                <a:ea typeface="Consolas"/>
                <a:cs typeface="Consolas"/>
                <a:sym typeface="Consolas"/>
              </a:rPr>
              <a:t>&gt;</a:t>
            </a:r>
            <a:endParaRPr sz="14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400">
                <a:solidFill>
                  <a:srgbClr val="808080"/>
                </a:solidFill>
                <a:latin typeface="Consolas"/>
                <a:ea typeface="Consolas"/>
                <a:cs typeface="Consolas"/>
                <a:sym typeface="Consolas"/>
              </a:rPr>
              <a:t>&lt;</a:t>
            </a:r>
            <a:r>
              <a:rPr lang="en-US" sz="1400">
                <a:solidFill>
                  <a:srgbClr val="569CD6"/>
                </a:solidFill>
                <a:latin typeface="Consolas"/>
                <a:ea typeface="Consolas"/>
                <a:cs typeface="Consolas"/>
                <a:sym typeface="Consolas"/>
              </a:rPr>
              <a:t>fieldset</a:t>
            </a:r>
            <a:r>
              <a:rPr lang="en-US" sz="1400">
                <a:solidFill>
                  <a:srgbClr val="D4D4D4"/>
                </a:solidFill>
                <a:latin typeface="Consolas"/>
                <a:ea typeface="Consolas"/>
                <a:cs typeface="Consolas"/>
                <a:sym typeface="Consolas"/>
              </a:rPr>
              <a:t> </a:t>
            </a:r>
            <a:r>
              <a:rPr lang="en-US" sz="1400">
                <a:solidFill>
                  <a:srgbClr val="9CDCFE"/>
                </a:solidFill>
                <a:latin typeface="Consolas"/>
                <a:ea typeface="Consolas"/>
                <a:cs typeface="Consolas"/>
                <a:sym typeface="Consolas"/>
              </a:rPr>
              <a:t>formGroupName</a:t>
            </a:r>
            <a:r>
              <a:rPr lang="en-US" sz="1400">
                <a:solidFill>
                  <a:srgbClr val="D4D4D4"/>
                </a:solidFill>
                <a:latin typeface="Consolas"/>
                <a:ea typeface="Consolas"/>
                <a:cs typeface="Consolas"/>
                <a:sym typeface="Consolas"/>
              </a:rPr>
              <a:t>=</a:t>
            </a:r>
            <a:r>
              <a:rPr lang="en-US" sz="1400">
                <a:solidFill>
                  <a:srgbClr val="CE9178"/>
                </a:solidFill>
                <a:latin typeface="Consolas"/>
                <a:ea typeface="Consolas"/>
                <a:cs typeface="Consolas"/>
                <a:sym typeface="Consolas"/>
              </a:rPr>
              <a:t>"name"</a:t>
            </a:r>
            <a:r>
              <a:rPr lang="en-US" sz="1400">
                <a:solidFill>
                  <a:srgbClr val="808080"/>
                </a:solidFill>
                <a:latin typeface="Consolas"/>
                <a:ea typeface="Consolas"/>
                <a:cs typeface="Consolas"/>
                <a:sym typeface="Consolas"/>
              </a:rPr>
              <a:t>&gt;</a:t>
            </a:r>
            <a:endParaRPr sz="1400">
              <a:solidFill>
                <a:srgbClr val="D4D4D4"/>
              </a:solidFill>
              <a:latin typeface="Consolas"/>
              <a:ea typeface="Consolas"/>
              <a:cs typeface="Consolas"/>
              <a:sym typeface="Consolas"/>
            </a:endParaRPr>
          </a:p>
          <a:p>
            <a:pPr indent="0" lvl="1" marL="457200" marR="0" rtl="0" algn="l">
              <a:spcBef>
                <a:spcPts val="0"/>
              </a:spcBef>
              <a:spcAft>
                <a:spcPts val="0"/>
              </a:spcAft>
              <a:buNone/>
            </a:pPr>
            <a:r>
              <a:rPr b="0" i="0" lang="en-US" sz="1400" u="none" cap="none" strike="noStrike">
                <a:solidFill>
                  <a:srgbClr val="808080"/>
                </a:solidFill>
                <a:latin typeface="Consolas"/>
                <a:ea typeface="Consolas"/>
                <a:cs typeface="Consolas"/>
                <a:sym typeface="Consolas"/>
              </a:rPr>
              <a:t>&lt;</a:t>
            </a:r>
            <a:r>
              <a:rPr b="0" i="0" lang="en-US" sz="1400" u="none" cap="none" strike="noStrike">
                <a:solidFill>
                  <a:srgbClr val="569CD6"/>
                </a:solidFill>
                <a:latin typeface="Consolas"/>
                <a:ea typeface="Consolas"/>
                <a:cs typeface="Consolas"/>
                <a:sym typeface="Consolas"/>
              </a:rPr>
              <a:t>input</a:t>
            </a:r>
            <a:r>
              <a:rPr b="0" i="0" lang="en-US" sz="1400" u="none" cap="none" strike="noStrike">
                <a:solidFill>
                  <a:srgbClr val="D4D4D4"/>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a:t>
            </a:r>
            <a:r>
              <a:rPr b="0" i="0" lang="en-US" sz="1400" u="none" cap="none" strike="noStrike">
                <a:solidFill>
                  <a:srgbClr val="D4D4D4"/>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formControlName</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CE9178"/>
                </a:solidFill>
                <a:latin typeface="Consolas"/>
                <a:ea typeface="Consolas"/>
                <a:cs typeface="Consolas"/>
                <a:sym typeface="Consolas"/>
              </a:rPr>
              <a:t>"firstName"</a:t>
            </a:r>
            <a:r>
              <a:rPr b="0" i="0" lang="en-US" sz="1400" u="none" cap="none" strike="noStrike">
                <a:solidFill>
                  <a:srgbClr val="808080"/>
                </a:solidFill>
                <a:latin typeface="Consolas"/>
                <a:ea typeface="Consolas"/>
                <a:cs typeface="Consolas"/>
                <a:sym typeface="Consolas"/>
              </a:rPr>
              <a:t>&gt;</a:t>
            </a:r>
            <a:endParaRPr b="0" i="0" sz="1400" u="none" cap="none" strike="noStrike">
              <a:solidFill>
                <a:srgbClr val="D4D4D4"/>
              </a:solidFill>
              <a:latin typeface="Consolas"/>
              <a:ea typeface="Consolas"/>
              <a:cs typeface="Consolas"/>
              <a:sym typeface="Consolas"/>
            </a:endParaRPr>
          </a:p>
          <a:p>
            <a:pPr indent="0" lvl="1" marL="457200" marR="0" rtl="0" algn="l">
              <a:spcBef>
                <a:spcPts val="0"/>
              </a:spcBef>
              <a:spcAft>
                <a:spcPts val="0"/>
              </a:spcAft>
              <a:buNone/>
            </a:pPr>
            <a:r>
              <a:rPr b="0" i="0" lang="en-US" sz="1400" u="none" cap="none" strike="noStrike">
                <a:solidFill>
                  <a:srgbClr val="808080"/>
                </a:solidFill>
                <a:latin typeface="Consolas"/>
                <a:ea typeface="Consolas"/>
                <a:cs typeface="Consolas"/>
                <a:sym typeface="Consolas"/>
              </a:rPr>
              <a:t>&lt;</a:t>
            </a:r>
            <a:r>
              <a:rPr b="0" i="0" lang="en-US" sz="1400" u="none" cap="none" strike="noStrike">
                <a:solidFill>
                  <a:srgbClr val="569CD6"/>
                </a:solidFill>
                <a:latin typeface="Consolas"/>
                <a:ea typeface="Consolas"/>
                <a:cs typeface="Consolas"/>
                <a:sym typeface="Consolas"/>
              </a:rPr>
              <a:t>input</a:t>
            </a:r>
            <a:r>
              <a:rPr b="0" i="0" lang="en-US" sz="1400" u="none" cap="none" strike="noStrike">
                <a:solidFill>
                  <a:srgbClr val="D4D4D4"/>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 formControlName</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CE9178"/>
                </a:solidFill>
                <a:latin typeface="Consolas"/>
                <a:ea typeface="Consolas"/>
                <a:cs typeface="Consolas"/>
                <a:sym typeface="Consolas"/>
              </a:rPr>
              <a:t>"lastName"</a:t>
            </a:r>
            <a:r>
              <a:rPr b="0" i="0" lang="en-US" sz="1400" u="none" cap="none" strike="noStrike">
                <a:solidFill>
                  <a:srgbClr val="808080"/>
                </a:solidFill>
                <a:latin typeface="Consolas"/>
                <a:ea typeface="Consolas"/>
                <a:cs typeface="Consolas"/>
                <a:sym typeface="Consolas"/>
              </a:rPr>
              <a:t>&gt;</a:t>
            </a:r>
            <a:endParaRPr b="0" i="0" sz="1400" u="none" cap="none" strike="noStrike">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400">
                <a:solidFill>
                  <a:srgbClr val="808080"/>
                </a:solidFill>
                <a:latin typeface="Consolas"/>
                <a:ea typeface="Consolas"/>
                <a:cs typeface="Consolas"/>
                <a:sym typeface="Consolas"/>
              </a:rPr>
              <a:t>&lt;/</a:t>
            </a:r>
            <a:r>
              <a:rPr lang="en-US" sz="1400">
                <a:solidFill>
                  <a:srgbClr val="569CD6"/>
                </a:solidFill>
                <a:latin typeface="Consolas"/>
                <a:ea typeface="Consolas"/>
                <a:cs typeface="Consolas"/>
                <a:sym typeface="Consolas"/>
              </a:rPr>
              <a:t>fieldset</a:t>
            </a:r>
            <a:r>
              <a:rPr lang="en-US" sz="1400">
                <a:solidFill>
                  <a:srgbClr val="808080"/>
                </a:solidFill>
                <a:latin typeface="Consolas"/>
                <a:ea typeface="Consolas"/>
                <a:cs typeface="Consolas"/>
                <a:sym typeface="Consolas"/>
              </a:rPr>
              <a:t>&gt;</a:t>
            </a:r>
            <a:endParaRPr/>
          </a:p>
          <a:p>
            <a:pPr indent="0" lvl="1" marL="457200" marR="0" rtl="0" algn="l">
              <a:spcBef>
                <a:spcPts val="0"/>
              </a:spcBef>
              <a:spcAft>
                <a:spcPts val="0"/>
              </a:spcAft>
              <a:buNone/>
            </a:pPr>
            <a:r>
              <a:rPr b="0" i="0" lang="en-US" sz="1400" u="none" cap="none" strike="noStrike">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400">
                <a:solidFill>
                  <a:srgbClr val="808080"/>
                </a:solidFill>
                <a:latin typeface="Consolas"/>
                <a:ea typeface="Consolas"/>
                <a:cs typeface="Consolas"/>
                <a:sym typeface="Consolas"/>
              </a:rPr>
              <a:t>&lt;</a:t>
            </a:r>
            <a:r>
              <a:rPr lang="en-US" sz="1400">
                <a:solidFill>
                  <a:srgbClr val="569CD6"/>
                </a:solidFill>
                <a:latin typeface="Consolas"/>
                <a:ea typeface="Consolas"/>
                <a:cs typeface="Consolas"/>
                <a:sym typeface="Consolas"/>
              </a:rPr>
              <a:t>select</a:t>
            </a:r>
            <a:r>
              <a:rPr lang="en-US" sz="1400">
                <a:solidFill>
                  <a:srgbClr val="D4D4D4"/>
                </a:solidFill>
                <a:latin typeface="Consolas"/>
                <a:ea typeface="Consolas"/>
                <a:cs typeface="Consolas"/>
                <a:sym typeface="Consolas"/>
              </a:rPr>
              <a:t> </a:t>
            </a:r>
            <a:r>
              <a:rPr lang="en-US" sz="1400">
                <a:solidFill>
                  <a:srgbClr val="9CDCFE"/>
                </a:solidFill>
                <a:latin typeface="Consolas"/>
                <a:ea typeface="Consolas"/>
                <a:cs typeface="Consolas"/>
                <a:sym typeface="Consolas"/>
              </a:rPr>
              <a:t>formControlName</a:t>
            </a:r>
            <a:r>
              <a:rPr lang="en-US" sz="1400">
                <a:solidFill>
                  <a:srgbClr val="D4D4D4"/>
                </a:solidFill>
                <a:latin typeface="Consolas"/>
                <a:ea typeface="Consolas"/>
                <a:cs typeface="Consolas"/>
                <a:sym typeface="Consolas"/>
              </a:rPr>
              <a:t>=</a:t>
            </a:r>
            <a:r>
              <a:rPr lang="en-US" sz="1400">
                <a:solidFill>
                  <a:srgbClr val="CE9178"/>
                </a:solidFill>
                <a:latin typeface="Consolas"/>
                <a:ea typeface="Consolas"/>
                <a:cs typeface="Consolas"/>
                <a:sym typeface="Consolas"/>
              </a:rPr>
              <a:t>"language"</a:t>
            </a:r>
            <a:r>
              <a:rPr lang="en-US" sz="1400">
                <a:solidFill>
                  <a:srgbClr val="808080"/>
                </a:solidFill>
                <a:latin typeface="Consolas"/>
                <a:ea typeface="Consolas"/>
                <a:cs typeface="Consolas"/>
                <a:sym typeface="Consolas"/>
              </a:rPr>
              <a:t>&gt;</a:t>
            </a:r>
            <a:endParaRPr sz="1400">
              <a:solidFill>
                <a:srgbClr val="D4D4D4"/>
              </a:solidFill>
              <a:latin typeface="Consolas"/>
              <a:ea typeface="Consolas"/>
              <a:cs typeface="Consolas"/>
              <a:sym typeface="Consolas"/>
            </a:endParaRPr>
          </a:p>
          <a:p>
            <a:pPr indent="0" lvl="1" marL="457200" marR="0" rtl="0" algn="l">
              <a:spcBef>
                <a:spcPts val="0"/>
              </a:spcBef>
              <a:spcAft>
                <a:spcPts val="0"/>
              </a:spcAft>
              <a:buNone/>
            </a:pPr>
            <a:r>
              <a:rPr b="0" i="0" lang="en-US" sz="1400" u="none" cap="none" strike="noStrike">
                <a:solidFill>
                  <a:srgbClr val="808080"/>
                </a:solidFill>
                <a:latin typeface="Consolas"/>
                <a:ea typeface="Consolas"/>
                <a:cs typeface="Consolas"/>
                <a:sym typeface="Consolas"/>
              </a:rPr>
              <a:t>&lt;</a:t>
            </a:r>
            <a:r>
              <a:rPr b="0" i="0" lang="en-US" sz="1400" u="none" cap="none" strike="noStrike">
                <a:solidFill>
                  <a:srgbClr val="569CD6"/>
                </a:solidFill>
                <a:latin typeface="Consolas"/>
                <a:ea typeface="Consolas"/>
                <a:cs typeface="Consolas"/>
                <a:sym typeface="Consolas"/>
              </a:rPr>
              <a:t>option</a:t>
            </a:r>
            <a:r>
              <a:rPr b="0" i="0" lang="en-US" sz="1400" u="none" cap="none" strike="noStrike">
                <a:solidFill>
                  <a:srgbClr val="808080"/>
                </a:solidFill>
                <a:latin typeface="Consolas"/>
                <a:ea typeface="Consolas"/>
                <a:cs typeface="Consolas"/>
                <a:sym typeface="Consolas"/>
              </a:rPr>
              <a:t>&gt;</a:t>
            </a:r>
            <a:r>
              <a:rPr b="0" i="0" lang="en-US" sz="1400" u="none" cap="none" strike="noStrike">
                <a:solidFill>
                  <a:srgbClr val="D4D4D4"/>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&lt;/</a:t>
            </a:r>
            <a:r>
              <a:rPr b="0" i="0" lang="en-US" sz="1400" u="none" cap="none" strike="noStrike">
                <a:solidFill>
                  <a:srgbClr val="569CD6"/>
                </a:solidFill>
                <a:latin typeface="Consolas"/>
                <a:ea typeface="Consolas"/>
                <a:cs typeface="Consolas"/>
                <a:sym typeface="Consolas"/>
              </a:rPr>
              <a:t>option</a:t>
            </a:r>
            <a:r>
              <a:rPr b="0" i="0" lang="en-US" sz="1400" u="none" cap="none" strike="noStrike">
                <a:solidFill>
                  <a:srgbClr val="808080"/>
                </a:solidFill>
                <a:latin typeface="Consolas"/>
                <a:ea typeface="Consolas"/>
                <a:cs typeface="Consolas"/>
                <a:sym typeface="Consolas"/>
              </a:rPr>
              <a:t>&gt;</a:t>
            </a:r>
            <a:endParaRPr b="0" i="0" sz="1400" u="none" cap="none" strike="noStrike">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400">
                <a:solidFill>
                  <a:srgbClr val="808080"/>
                </a:solidFill>
                <a:latin typeface="Consolas"/>
                <a:ea typeface="Consolas"/>
                <a:cs typeface="Consolas"/>
                <a:sym typeface="Consolas"/>
              </a:rPr>
              <a:t>&lt;/</a:t>
            </a:r>
            <a:r>
              <a:rPr lang="en-US" sz="1400">
                <a:solidFill>
                  <a:srgbClr val="569CD6"/>
                </a:solidFill>
                <a:latin typeface="Consolas"/>
                <a:ea typeface="Consolas"/>
                <a:cs typeface="Consolas"/>
                <a:sym typeface="Consolas"/>
              </a:rPr>
              <a:t>select</a:t>
            </a:r>
            <a:r>
              <a:rPr lang="en-US" sz="1400">
                <a:solidFill>
                  <a:srgbClr val="808080"/>
                </a:solidFill>
                <a:latin typeface="Consolas"/>
                <a:ea typeface="Consolas"/>
                <a:cs typeface="Consolas"/>
                <a:sym typeface="Consolas"/>
              </a:rPr>
              <a:t>&gt;</a:t>
            </a:r>
            <a:endParaRPr sz="1400">
              <a:solidFill>
                <a:srgbClr val="D4D4D4"/>
              </a:solidFill>
              <a:latin typeface="Consolas"/>
              <a:ea typeface="Consolas"/>
              <a:cs typeface="Consolas"/>
              <a:sym typeface="Consolas"/>
            </a:endParaRPr>
          </a:p>
        </p:txBody>
      </p:sp>
      <p:sp>
        <p:nvSpPr>
          <p:cNvPr id="773" name="Google Shape;773;p85"/>
          <p:cNvSpPr/>
          <p:nvPr/>
        </p:nvSpPr>
        <p:spPr>
          <a:xfrm>
            <a:off x="6781800" y="1988893"/>
            <a:ext cx="1981200" cy="20876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4" name="Google Shape;774;p85"/>
          <p:cNvSpPr/>
          <p:nvPr/>
        </p:nvSpPr>
        <p:spPr>
          <a:xfrm>
            <a:off x="6629400" y="2628148"/>
            <a:ext cx="1676400" cy="20876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4"/>
          <p:cNvSpPr txBox="1"/>
          <p:nvPr/>
        </p:nvSpPr>
        <p:spPr>
          <a:xfrm>
            <a:off x="365300" y="89375"/>
            <a:ext cx="59430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4009">
                <a:latin typeface="Calibri"/>
                <a:ea typeface="Calibri"/>
                <a:cs typeface="Calibri"/>
                <a:sym typeface="Calibri"/>
              </a:rPr>
              <a:t>Angular Components</a:t>
            </a:r>
            <a:endParaRPr sz="1685"/>
          </a:p>
        </p:txBody>
      </p:sp>
      <p:sp>
        <p:nvSpPr>
          <p:cNvPr id="112" name="Google Shape;112;p14"/>
          <p:cNvSpPr txBox="1"/>
          <p:nvPr/>
        </p:nvSpPr>
        <p:spPr>
          <a:xfrm>
            <a:off x="365300" y="751725"/>
            <a:ext cx="8102700" cy="3927600"/>
          </a:xfrm>
          <a:prstGeom prst="rect">
            <a:avLst/>
          </a:prstGeom>
          <a:noFill/>
          <a:ln>
            <a:noFill/>
          </a:ln>
        </p:spPr>
        <p:txBody>
          <a:bodyPr anchorCtr="0" anchor="t" bIns="45700" lIns="91425" spcFirstLastPara="1" rIns="91425" wrap="square" tIns="45700">
            <a:noAutofit/>
          </a:bodyPr>
          <a:lstStyle/>
          <a:p>
            <a:pPr indent="-291920" lvl="0" marL="343080" marR="0" rtl="0" algn="just">
              <a:lnSpc>
                <a:spcPct val="115000"/>
              </a:lnSpc>
              <a:spcBef>
                <a:spcPts val="0"/>
              </a:spcBef>
              <a:spcAft>
                <a:spcPts val="0"/>
              </a:spcAft>
              <a:buClr>
                <a:srgbClr val="000000"/>
              </a:buClr>
              <a:buSzPts val="2000"/>
              <a:buFont typeface="Arial"/>
              <a:buChar char="➢"/>
            </a:pPr>
            <a:r>
              <a:rPr lang="en-US" sz="2000">
                <a:latin typeface="Calibri"/>
                <a:ea typeface="Calibri"/>
                <a:cs typeface="Calibri"/>
                <a:sym typeface="Calibri"/>
              </a:rPr>
              <a:t>Components are the basic building block in Angular. The m</a:t>
            </a:r>
            <a:r>
              <a:rPr lang="en-US" sz="2000">
                <a:latin typeface="Calibri"/>
                <a:ea typeface="Calibri"/>
                <a:cs typeface="Calibri"/>
                <a:sym typeface="Calibri"/>
              </a:rPr>
              <a:t>ajor part of the development is done in the components. Components are basically classes that interact with the </a:t>
            </a:r>
            <a:r>
              <a:rPr i="1" lang="en-US" sz="2000">
                <a:latin typeface="Calibri"/>
                <a:ea typeface="Calibri"/>
                <a:cs typeface="Calibri"/>
                <a:sym typeface="Calibri"/>
              </a:rPr>
              <a:t>.html </a:t>
            </a:r>
            <a:r>
              <a:rPr lang="en-US" sz="2000">
                <a:latin typeface="Calibri"/>
                <a:ea typeface="Calibri"/>
                <a:cs typeface="Calibri"/>
                <a:sym typeface="Calibri"/>
              </a:rPr>
              <a:t>file of the component, which gets displayed on the browser.</a:t>
            </a:r>
            <a:endParaRPr sz="2000">
              <a:latin typeface="Calibri"/>
              <a:ea typeface="Calibri"/>
              <a:cs typeface="Calibri"/>
              <a:sym typeface="Calibri"/>
            </a:endParaRPr>
          </a:p>
          <a:p>
            <a:pPr indent="-291920" lvl="0" marL="34308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An Angular component consists of the following files:</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A CSS style sheet.</a:t>
            </a:r>
            <a:endParaRPr sz="2000">
              <a:latin typeface="Calibri"/>
              <a:ea typeface="Calibri"/>
              <a:cs typeface="Calibri"/>
              <a:sym typeface="Calibri"/>
            </a:endParaRPr>
          </a:p>
          <a:p>
            <a:pPr indent="-355600" lvl="1" marL="914400" rtl="0" algn="just">
              <a:lnSpc>
                <a:spcPct val="115000"/>
              </a:lnSpc>
              <a:spcBef>
                <a:spcPts val="0"/>
              </a:spcBef>
              <a:spcAft>
                <a:spcPts val="0"/>
              </a:spcAft>
              <a:buSzPts val="2000"/>
              <a:buFont typeface="Calibri"/>
              <a:buChar char="○"/>
            </a:pPr>
            <a:r>
              <a:rPr lang="en-US" sz="2000">
                <a:solidFill>
                  <a:schemeClr val="dk1"/>
                </a:solidFill>
                <a:latin typeface="Calibri"/>
                <a:ea typeface="Calibri"/>
                <a:cs typeface="Calibri"/>
                <a:sym typeface="Calibri"/>
              </a:rPr>
              <a:t>An HTML template.</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A Specs file used for testing.</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A Typescript file for the business logic.</a:t>
            </a:r>
            <a:endParaRPr sz="2000">
              <a:latin typeface="Calibri"/>
              <a:ea typeface="Calibri"/>
              <a:cs typeface="Calibri"/>
              <a:sym typeface="Calibri"/>
            </a:endParaRPr>
          </a:p>
          <a:p>
            <a:pPr indent="-291920" lvl="0" marL="343080" rtl="0" algn="just">
              <a:lnSpc>
                <a:spcPct val="115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The App Component is the root component of the Angular application and ties together the whole application.</a:t>
            </a:r>
            <a:endParaRPr sz="2000">
              <a:latin typeface="Calibri"/>
              <a:ea typeface="Calibri"/>
              <a:cs typeface="Calibri"/>
              <a:sym typeface="Calibri"/>
            </a:endParaRPr>
          </a:p>
        </p:txBody>
      </p:sp>
      <p:pic>
        <p:nvPicPr>
          <p:cNvPr id="113" name="Google Shape;113;p14"/>
          <p:cNvPicPr preferRelativeResize="0"/>
          <p:nvPr/>
        </p:nvPicPr>
        <p:blipFill>
          <a:blip r:embed="rId3">
            <a:alphaModFix/>
          </a:blip>
          <a:stretch>
            <a:fillRect/>
          </a:stretch>
        </p:blipFill>
        <p:spPr>
          <a:xfrm>
            <a:off x="5507213" y="2596825"/>
            <a:ext cx="2828925" cy="12763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6"/>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Angular Service and Data Share</a:t>
            </a:r>
            <a:endParaRPr/>
          </a:p>
        </p:txBody>
      </p:sp>
      <p:pic>
        <p:nvPicPr>
          <p:cNvPr id="780" name="Google Shape;780;p86"/>
          <p:cNvPicPr preferRelativeResize="0"/>
          <p:nvPr/>
        </p:nvPicPr>
        <p:blipFill rotWithShape="1">
          <a:blip r:embed="rId3">
            <a:alphaModFix/>
          </a:blip>
          <a:srcRect b="0" l="0" r="0" t="0"/>
          <a:stretch/>
        </p:blipFill>
        <p:spPr>
          <a:xfrm>
            <a:off x="595502" y="971550"/>
            <a:ext cx="7246500" cy="354169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87"/>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Service</a:t>
            </a:r>
            <a:endParaRPr/>
          </a:p>
        </p:txBody>
      </p:sp>
      <p:sp>
        <p:nvSpPr>
          <p:cNvPr id="786" name="Google Shape;786;p87"/>
          <p:cNvSpPr/>
          <p:nvPr/>
        </p:nvSpPr>
        <p:spPr>
          <a:xfrm>
            <a:off x="4038600" y="1289268"/>
            <a:ext cx="4982398" cy="1323439"/>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C586C0"/>
                </a:solidFill>
                <a:latin typeface="Consolas"/>
                <a:ea typeface="Consolas"/>
                <a:cs typeface="Consolas"/>
                <a:sym typeface="Consolas"/>
              </a:rPr>
              <a:t>import</a:t>
            </a:r>
            <a:r>
              <a:rPr lang="en-US" sz="1600">
                <a:solidFill>
                  <a:srgbClr val="D4D4D4"/>
                </a:solidFill>
                <a:latin typeface="Consolas"/>
                <a:ea typeface="Consolas"/>
                <a:cs typeface="Consolas"/>
                <a:sym typeface="Consolas"/>
              </a:rPr>
              <a:t> { </a:t>
            </a:r>
            <a:r>
              <a:rPr lang="en-US" sz="1600">
                <a:solidFill>
                  <a:srgbClr val="9CDCFE"/>
                </a:solidFill>
                <a:latin typeface="Consolas"/>
                <a:ea typeface="Consolas"/>
                <a:cs typeface="Consolas"/>
                <a:sym typeface="Consolas"/>
              </a:rPr>
              <a:t>Injectable</a:t>
            </a:r>
            <a:r>
              <a:rPr lang="en-US" sz="1600">
                <a:solidFill>
                  <a:srgbClr val="D4D4D4"/>
                </a:solidFill>
                <a:latin typeface="Consolas"/>
                <a:ea typeface="Consolas"/>
                <a:cs typeface="Consolas"/>
                <a:sym typeface="Consolas"/>
              </a:rPr>
              <a:t> } </a:t>
            </a:r>
            <a:r>
              <a:rPr lang="en-US" sz="1600">
                <a:solidFill>
                  <a:srgbClr val="C586C0"/>
                </a:solidFill>
                <a:latin typeface="Consolas"/>
                <a:ea typeface="Consolas"/>
                <a:cs typeface="Consolas"/>
                <a:sym typeface="Consolas"/>
              </a:rPr>
              <a:t>from</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'@angular/core'</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br>
              <a:rPr lang="en-US" sz="1600">
                <a:solidFill>
                  <a:srgbClr val="D4D4D4"/>
                </a:solidFill>
                <a:latin typeface="Consolas"/>
                <a:ea typeface="Consolas"/>
                <a:cs typeface="Consolas"/>
                <a:sym typeface="Consolas"/>
              </a:rPr>
            </a:b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Injectable</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C586C0"/>
                </a:solidFill>
                <a:latin typeface="Consolas"/>
                <a:ea typeface="Consolas"/>
                <a:cs typeface="Consolas"/>
                <a:sym typeface="Consolas"/>
              </a:rPr>
              <a:t>export</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class</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DatashareService</a:t>
            </a:r>
            <a:r>
              <a:rPr lang="en-US" sz="16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constructor</a:t>
            </a:r>
            <a:r>
              <a:rPr lang="en-US" sz="1600">
                <a:solidFill>
                  <a:srgbClr val="D4D4D4"/>
                </a:solidFill>
                <a:latin typeface="Consolas"/>
                <a:ea typeface="Consolas"/>
                <a:cs typeface="Consolas"/>
                <a:sym typeface="Consolas"/>
              </a:rPr>
              <a:t>() { }}</a:t>
            </a:r>
            <a:endParaRPr b="0" sz="1600">
              <a:solidFill>
                <a:srgbClr val="D4D4D4"/>
              </a:solidFill>
              <a:latin typeface="Consolas"/>
              <a:ea typeface="Consolas"/>
              <a:cs typeface="Consolas"/>
              <a:sym typeface="Consolas"/>
            </a:endParaRPr>
          </a:p>
        </p:txBody>
      </p:sp>
      <p:sp>
        <p:nvSpPr>
          <p:cNvPr id="787" name="Google Shape;787;p87"/>
          <p:cNvSpPr/>
          <p:nvPr/>
        </p:nvSpPr>
        <p:spPr>
          <a:xfrm>
            <a:off x="76200" y="1298215"/>
            <a:ext cx="3579048" cy="830997"/>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NgModule</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9CDCFE"/>
                </a:solidFill>
                <a:latin typeface="Consolas"/>
                <a:ea typeface="Consolas"/>
                <a:cs typeface="Consolas"/>
                <a:sym typeface="Consolas"/>
              </a:rPr>
              <a:t> providers:</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DatashareService</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n-US" sz="1600">
                <a:solidFill>
                  <a:srgbClr val="D4D4D4"/>
                </a:solidFill>
                <a:latin typeface="Consolas"/>
                <a:ea typeface="Consolas"/>
                <a:cs typeface="Consolas"/>
                <a:sym typeface="Consolas"/>
              </a:rPr>
              <a:t>})</a:t>
            </a:r>
            <a:endParaRPr/>
          </a:p>
        </p:txBody>
      </p:sp>
      <p:sp>
        <p:nvSpPr>
          <p:cNvPr id="788" name="Google Shape;788;p87"/>
          <p:cNvSpPr/>
          <p:nvPr/>
        </p:nvSpPr>
        <p:spPr>
          <a:xfrm>
            <a:off x="383352" y="3565166"/>
            <a:ext cx="7617648" cy="1077218"/>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C586C0"/>
                </a:solidFill>
                <a:latin typeface="Consolas"/>
                <a:ea typeface="Consolas"/>
                <a:cs typeface="Consolas"/>
                <a:sym typeface="Consolas"/>
              </a:rPr>
              <a:t>import</a:t>
            </a:r>
            <a:r>
              <a:rPr lang="en-US" sz="1600">
                <a:solidFill>
                  <a:srgbClr val="D4D4D4"/>
                </a:solidFill>
                <a:latin typeface="Consolas"/>
                <a:ea typeface="Consolas"/>
                <a:cs typeface="Consolas"/>
                <a:sym typeface="Consolas"/>
              </a:rPr>
              <a:t> { </a:t>
            </a:r>
            <a:r>
              <a:rPr lang="en-US" sz="1600">
                <a:solidFill>
                  <a:srgbClr val="9CDCFE"/>
                </a:solidFill>
                <a:latin typeface="Consolas"/>
                <a:ea typeface="Consolas"/>
                <a:cs typeface="Consolas"/>
                <a:sym typeface="Consolas"/>
              </a:rPr>
              <a:t>DatashareService</a:t>
            </a:r>
            <a:r>
              <a:rPr lang="en-US" sz="1600">
                <a:solidFill>
                  <a:srgbClr val="D4D4D4"/>
                </a:solidFill>
                <a:latin typeface="Consolas"/>
                <a:ea typeface="Consolas"/>
                <a:cs typeface="Consolas"/>
                <a:sym typeface="Consolas"/>
              </a:rPr>
              <a:t> } </a:t>
            </a:r>
            <a:r>
              <a:rPr lang="en-US" sz="1600">
                <a:solidFill>
                  <a:srgbClr val="C586C0"/>
                </a:solidFill>
                <a:latin typeface="Consolas"/>
                <a:ea typeface="Consolas"/>
                <a:cs typeface="Consolas"/>
                <a:sym typeface="Consolas"/>
              </a:rPr>
              <a:t>from</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'./../service/datashare.service'</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C586C0"/>
                </a:solidFill>
                <a:latin typeface="Consolas"/>
                <a:ea typeface="Consolas"/>
                <a:cs typeface="Consolas"/>
                <a:sym typeface="Consolas"/>
              </a:rPr>
              <a:t>export</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class</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DemoDatashareSiblingComponent</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implements</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OnInit</a:t>
            </a:r>
            <a:r>
              <a:rPr lang="en-US" sz="16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600">
                <a:solidFill>
                  <a:srgbClr val="569CD6"/>
                </a:solidFill>
                <a:latin typeface="Consolas"/>
                <a:ea typeface="Consolas"/>
                <a:cs typeface="Consolas"/>
                <a:sym typeface="Consolas"/>
              </a:rPr>
              <a:t>	constructor</a:t>
            </a:r>
            <a:r>
              <a:rPr lang="en-US" sz="1600">
                <a:solidFill>
                  <a:srgbClr val="D4D4D4"/>
                </a:solidFill>
                <a:latin typeface="Consolas"/>
                <a:ea typeface="Consolas"/>
                <a:cs typeface="Consolas"/>
                <a:sym typeface="Consolas"/>
              </a:rPr>
              <a:t>(</a:t>
            </a:r>
            <a:r>
              <a:rPr lang="en-US" sz="1600">
                <a:solidFill>
                  <a:srgbClr val="569CD6"/>
                </a:solidFill>
                <a:latin typeface="Consolas"/>
                <a:ea typeface="Consolas"/>
                <a:cs typeface="Consolas"/>
                <a:sym typeface="Consolas"/>
              </a:rPr>
              <a:t>private</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dService</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DatashareService</a:t>
            </a:r>
            <a:r>
              <a:rPr lang="en-US" sz="1600">
                <a:solidFill>
                  <a:srgbClr val="D4D4D4"/>
                </a:solidFill>
                <a:latin typeface="Consolas"/>
                <a:ea typeface="Consolas"/>
                <a:cs typeface="Consolas"/>
                <a:sym typeface="Consolas"/>
              </a:rPr>
              <a:t>) { }</a:t>
            </a:r>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a:t>
            </a:r>
            <a:endParaRPr b="0" sz="1600">
              <a:solidFill>
                <a:srgbClr val="D4D4D4"/>
              </a:solidFill>
              <a:latin typeface="Consolas"/>
              <a:ea typeface="Consolas"/>
              <a:cs typeface="Consolas"/>
              <a:sym typeface="Consolas"/>
            </a:endParaRPr>
          </a:p>
        </p:txBody>
      </p:sp>
      <p:sp>
        <p:nvSpPr>
          <p:cNvPr id="789" name="Google Shape;789;p87"/>
          <p:cNvSpPr/>
          <p:nvPr/>
        </p:nvSpPr>
        <p:spPr>
          <a:xfrm>
            <a:off x="76200" y="992529"/>
            <a:ext cx="3579048"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app.modules.ts</a:t>
            </a:r>
            <a:endParaRPr sz="1800">
              <a:solidFill>
                <a:schemeClr val="lt1"/>
              </a:solidFill>
              <a:latin typeface="Calibri"/>
              <a:ea typeface="Calibri"/>
              <a:cs typeface="Calibri"/>
              <a:sym typeface="Calibri"/>
            </a:endParaRPr>
          </a:p>
        </p:txBody>
      </p:sp>
      <p:sp>
        <p:nvSpPr>
          <p:cNvPr id="790" name="Google Shape;790;p87"/>
          <p:cNvSpPr/>
          <p:nvPr/>
        </p:nvSpPr>
        <p:spPr>
          <a:xfrm>
            <a:off x="383352" y="3257550"/>
            <a:ext cx="7617648"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component.ts</a:t>
            </a:r>
            <a:endParaRPr sz="1800">
              <a:solidFill>
                <a:schemeClr val="lt1"/>
              </a:solidFill>
              <a:latin typeface="Calibri"/>
              <a:ea typeface="Calibri"/>
              <a:cs typeface="Calibri"/>
              <a:sym typeface="Calibri"/>
            </a:endParaRPr>
          </a:p>
        </p:txBody>
      </p:sp>
      <p:sp>
        <p:nvSpPr>
          <p:cNvPr id="791" name="Google Shape;791;p87"/>
          <p:cNvSpPr/>
          <p:nvPr/>
        </p:nvSpPr>
        <p:spPr>
          <a:xfrm>
            <a:off x="4038600" y="981652"/>
            <a:ext cx="4982398"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service.ts</a:t>
            </a:r>
            <a:endParaRPr sz="1800">
              <a:solidFill>
                <a:schemeClr val="lt1"/>
              </a:solidFill>
              <a:latin typeface="Calibri"/>
              <a:ea typeface="Calibri"/>
              <a:cs typeface="Calibri"/>
              <a:sym typeface="Calibri"/>
            </a:endParaRPr>
          </a:p>
        </p:txBody>
      </p:sp>
      <p:sp>
        <p:nvSpPr>
          <p:cNvPr id="792" name="Google Shape;792;p87"/>
          <p:cNvSpPr/>
          <p:nvPr/>
        </p:nvSpPr>
        <p:spPr>
          <a:xfrm>
            <a:off x="1524000" y="1625133"/>
            <a:ext cx="1981200" cy="20876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93" name="Google Shape;793;p87"/>
          <p:cNvCxnSpPr>
            <a:stCxn id="792" idx="3"/>
            <a:endCxn id="794" idx="1"/>
          </p:cNvCxnSpPr>
          <p:nvPr/>
        </p:nvCxnSpPr>
        <p:spPr>
          <a:xfrm>
            <a:off x="3505200" y="1729517"/>
            <a:ext cx="2057400" cy="466200"/>
          </a:xfrm>
          <a:prstGeom prst="straightConnector1">
            <a:avLst/>
          </a:prstGeom>
          <a:noFill/>
          <a:ln cap="flat" cmpd="sng" w="19050">
            <a:solidFill>
              <a:srgbClr val="FF0000"/>
            </a:solidFill>
            <a:prstDash val="solid"/>
            <a:round/>
            <a:headEnd len="sm" w="sm" type="none"/>
            <a:tailEnd len="sm" w="sm" type="none"/>
          </a:ln>
        </p:spPr>
      </p:cxnSp>
      <p:sp>
        <p:nvSpPr>
          <p:cNvPr id="794" name="Google Shape;794;p87"/>
          <p:cNvSpPr/>
          <p:nvPr/>
        </p:nvSpPr>
        <p:spPr>
          <a:xfrm>
            <a:off x="5562600" y="2091442"/>
            <a:ext cx="1828800" cy="20876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5" name="Google Shape;795;p87"/>
          <p:cNvSpPr/>
          <p:nvPr/>
        </p:nvSpPr>
        <p:spPr>
          <a:xfrm>
            <a:off x="4700999" y="4117371"/>
            <a:ext cx="1828800" cy="20876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96" name="Google Shape;796;p87"/>
          <p:cNvCxnSpPr>
            <a:stCxn id="792" idx="3"/>
            <a:endCxn id="795" idx="1"/>
          </p:cNvCxnSpPr>
          <p:nvPr/>
        </p:nvCxnSpPr>
        <p:spPr>
          <a:xfrm>
            <a:off x="3505200" y="1729517"/>
            <a:ext cx="1195800" cy="2492100"/>
          </a:xfrm>
          <a:prstGeom prst="straightConnector1">
            <a:avLst/>
          </a:prstGeom>
          <a:noFill/>
          <a:ln cap="flat" cmpd="sng" w="19050">
            <a:solidFill>
              <a:srgbClr val="FF0000"/>
            </a:solidFill>
            <a:prstDash val="solid"/>
            <a:round/>
            <a:headEnd len="sm" w="sm" type="none"/>
            <a:tailEnd len="sm" w="sm" type="non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88"/>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Service</a:t>
            </a:r>
            <a:endParaRPr/>
          </a:p>
        </p:txBody>
      </p:sp>
      <p:sp>
        <p:nvSpPr>
          <p:cNvPr id="802" name="Google Shape;802;p88"/>
          <p:cNvSpPr/>
          <p:nvPr/>
        </p:nvSpPr>
        <p:spPr>
          <a:xfrm>
            <a:off x="4038600" y="1289268"/>
            <a:ext cx="4982398" cy="1815882"/>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C586C0"/>
                </a:solidFill>
                <a:latin typeface="Consolas"/>
                <a:ea typeface="Consolas"/>
                <a:cs typeface="Consolas"/>
                <a:sym typeface="Consolas"/>
              </a:rPr>
              <a:t>import</a:t>
            </a:r>
            <a:r>
              <a:rPr lang="en-US" sz="1600">
                <a:solidFill>
                  <a:srgbClr val="D4D4D4"/>
                </a:solidFill>
                <a:latin typeface="Consolas"/>
                <a:ea typeface="Consolas"/>
                <a:cs typeface="Consolas"/>
                <a:sym typeface="Consolas"/>
              </a:rPr>
              <a:t> { </a:t>
            </a:r>
            <a:r>
              <a:rPr lang="en-US" sz="1600">
                <a:solidFill>
                  <a:srgbClr val="9CDCFE"/>
                </a:solidFill>
                <a:latin typeface="Consolas"/>
                <a:ea typeface="Consolas"/>
                <a:cs typeface="Consolas"/>
                <a:sym typeface="Consolas"/>
              </a:rPr>
              <a:t>Injectable</a:t>
            </a:r>
            <a:r>
              <a:rPr lang="en-US" sz="1600">
                <a:solidFill>
                  <a:srgbClr val="D4D4D4"/>
                </a:solidFill>
                <a:latin typeface="Consolas"/>
                <a:ea typeface="Consolas"/>
                <a:cs typeface="Consolas"/>
                <a:sym typeface="Consolas"/>
              </a:rPr>
              <a:t> } </a:t>
            </a:r>
            <a:r>
              <a:rPr lang="en-US" sz="1600">
                <a:solidFill>
                  <a:srgbClr val="C586C0"/>
                </a:solidFill>
                <a:latin typeface="Consolas"/>
                <a:ea typeface="Consolas"/>
                <a:cs typeface="Consolas"/>
                <a:sym typeface="Consolas"/>
              </a:rPr>
              <a:t>from</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'@angular/core'</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br>
              <a:rPr lang="en-US" sz="1600">
                <a:solidFill>
                  <a:srgbClr val="D4D4D4"/>
                </a:solidFill>
                <a:latin typeface="Consolas"/>
                <a:ea typeface="Consolas"/>
                <a:cs typeface="Consolas"/>
                <a:sym typeface="Consolas"/>
              </a:rPr>
            </a:b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Injectable</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9CDCFE"/>
                </a:solidFill>
                <a:latin typeface="Consolas"/>
                <a:ea typeface="Consolas"/>
                <a:cs typeface="Consolas"/>
                <a:sym typeface="Consolas"/>
              </a:rPr>
              <a:t>	providedIn:</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'root'</a:t>
            </a:r>
            <a:endParaRPr sz="16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C586C0"/>
                </a:solidFill>
                <a:latin typeface="Consolas"/>
                <a:ea typeface="Consolas"/>
                <a:cs typeface="Consolas"/>
                <a:sym typeface="Consolas"/>
              </a:rPr>
              <a:t>export</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class</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DatashareService</a:t>
            </a:r>
            <a:r>
              <a:rPr lang="en-US" sz="16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constructor</a:t>
            </a:r>
            <a:r>
              <a:rPr lang="en-US" sz="1600">
                <a:solidFill>
                  <a:srgbClr val="D4D4D4"/>
                </a:solidFill>
                <a:latin typeface="Consolas"/>
                <a:ea typeface="Consolas"/>
                <a:cs typeface="Consolas"/>
                <a:sym typeface="Consolas"/>
              </a:rPr>
              <a:t>() { }}</a:t>
            </a:r>
            <a:endParaRPr b="0" sz="1600">
              <a:solidFill>
                <a:srgbClr val="D4D4D4"/>
              </a:solidFill>
              <a:latin typeface="Consolas"/>
              <a:ea typeface="Consolas"/>
              <a:cs typeface="Consolas"/>
              <a:sym typeface="Consolas"/>
            </a:endParaRPr>
          </a:p>
        </p:txBody>
      </p:sp>
      <p:sp>
        <p:nvSpPr>
          <p:cNvPr id="803" name="Google Shape;803;p88"/>
          <p:cNvSpPr/>
          <p:nvPr/>
        </p:nvSpPr>
        <p:spPr>
          <a:xfrm>
            <a:off x="76200" y="1298215"/>
            <a:ext cx="3579048" cy="1077218"/>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NgModule</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9CDCFE"/>
                </a:solidFill>
                <a:latin typeface="Consolas"/>
                <a:ea typeface="Consolas"/>
                <a:cs typeface="Consolas"/>
                <a:sym typeface="Consolas"/>
              </a:rPr>
              <a:t> providers:</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DatashareService</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b="0" lang="en-US" sz="1600">
                <a:solidFill>
                  <a:srgbClr val="D4D4D4"/>
                </a:solidFill>
                <a:latin typeface="Consolas"/>
                <a:ea typeface="Consolas"/>
                <a:cs typeface="Consolas"/>
                <a:sym typeface="Consolas"/>
              </a:rPr>
              <a:t>})</a:t>
            </a:r>
            <a:endParaRPr/>
          </a:p>
        </p:txBody>
      </p:sp>
      <p:sp>
        <p:nvSpPr>
          <p:cNvPr id="804" name="Google Shape;804;p88"/>
          <p:cNvSpPr/>
          <p:nvPr/>
        </p:nvSpPr>
        <p:spPr>
          <a:xfrm>
            <a:off x="383352" y="3565166"/>
            <a:ext cx="7617648" cy="1077218"/>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C586C0"/>
                </a:solidFill>
                <a:latin typeface="Consolas"/>
                <a:ea typeface="Consolas"/>
                <a:cs typeface="Consolas"/>
                <a:sym typeface="Consolas"/>
              </a:rPr>
              <a:t>import</a:t>
            </a:r>
            <a:r>
              <a:rPr lang="en-US" sz="1600">
                <a:solidFill>
                  <a:srgbClr val="D4D4D4"/>
                </a:solidFill>
                <a:latin typeface="Consolas"/>
                <a:ea typeface="Consolas"/>
                <a:cs typeface="Consolas"/>
                <a:sym typeface="Consolas"/>
              </a:rPr>
              <a:t> { </a:t>
            </a:r>
            <a:r>
              <a:rPr lang="en-US" sz="1600">
                <a:solidFill>
                  <a:srgbClr val="9CDCFE"/>
                </a:solidFill>
                <a:latin typeface="Consolas"/>
                <a:ea typeface="Consolas"/>
                <a:cs typeface="Consolas"/>
                <a:sym typeface="Consolas"/>
              </a:rPr>
              <a:t>DatashareService</a:t>
            </a:r>
            <a:r>
              <a:rPr lang="en-US" sz="1600">
                <a:solidFill>
                  <a:srgbClr val="D4D4D4"/>
                </a:solidFill>
                <a:latin typeface="Consolas"/>
                <a:ea typeface="Consolas"/>
                <a:cs typeface="Consolas"/>
                <a:sym typeface="Consolas"/>
              </a:rPr>
              <a:t> } </a:t>
            </a:r>
            <a:r>
              <a:rPr lang="en-US" sz="1600">
                <a:solidFill>
                  <a:srgbClr val="C586C0"/>
                </a:solidFill>
                <a:latin typeface="Consolas"/>
                <a:ea typeface="Consolas"/>
                <a:cs typeface="Consolas"/>
                <a:sym typeface="Consolas"/>
              </a:rPr>
              <a:t>from</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'./../service/datashare.service'</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C586C0"/>
                </a:solidFill>
                <a:latin typeface="Consolas"/>
                <a:ea typeface="Consolas"/>
                <a:cs typeface="Consolas"/>
                <a:sym typeface="Consolas"/>
              </a:rPr>
              <a:t>export</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class</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DemoDatashareSiblingComponent</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implements</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OnInit</a:t>
            </a:r>
            <a:r>
              <a:rPr lang="en-US" sz="16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600">
                <a:solidFill>
                  <a:srgbClr val="569CD6"/>
                </a:solidFill>
                <a:latin typeface="Consolas"/>
                <a:ea typeface="Consolas"/>
                <a:cs typeface="Consolas"/>
                <a:sym typeface="Consolas"/>
              </a:rPr>
              <a:t>	constructor</a:t>
            </a:r>
            <a:r>
              <a:rPr lang="en-US" sz="1600">
                <a:solidFill>
                  <a:srgbClr val="D4D4D4"/>
                </a:solidFill>
                <a:latin typeface="Consolas"/>
                <a:ea typeface="Consolas"/>
                <a:cs typeface="Consolas"/>
                <a:sym typeface="Consolas"/>
              </a:rPr>
              <a:t>(</a:t>
            </a:r>
            <a:r>
              <a:rPr lang="en-US" sz="1600">
                <a:solidFill>
                  <a:srgbClr val="569CD6"/>
                </a:solidFill>
                <a:latin typeface="Consolas"/>
                <a:ea typeface="Consolas"/>
                <a:cs typeface="Consolas"/>
                <a:sym typeface="Consolas"/>
              </a:rPr>
              <a:t>private</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dService</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DatashareService</a:t>
            </a:r>
            <a:r>
              <a:rPr lang="en-US" sz="1600">
                <a:solidFill>
                  <a:srgbClr val="D4D4D4"/>
                </a:solidFill>
                <a:latin typeface="Consolas"/>
                <a:ea typeface="Consolas"/>
                <a:cs typeface="Consolas"/>
                <a:sym typeface="Consolas"/>
              </a:rPr>
              <a:t>) { }</a:t>
            </a:r>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a:t>
            </a:r>
            <a:endParaRPr b="0" sz="1600">
              <a:solidFill>
                <a:srgbClr val="D4D4D4"/>
              </a:solidFill>
              <a:latin typeface="Consolas"/>
              <a:ea typeface="Consolas"/>
              <a:cs typeface="Consolas"/>
              <a:sym typeface="Consolas"/>
            </a:endParaRPr>
          </a:p>
        </p:txBody>
      </p:sp>
      <p:sp>
        <p:nvSpPr>
          <p:cNvPr id="805" name="Google Shape;805;p88"/>
          <p:cNvSpPr/>
          <p:nvPr/>
        </p:nvSpPr>
        <p:spPr>
          <a:xfrm>
            <a:off x="76200" y="992529"/>
            <a:ext cx="3579048"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app.modules.ts</a:t>
            </a:r>
            <a:endParaRPr sz="1800">
              <a:solidFill>
                <a:schemeClr val="lt1"/>
              </a:solidFill>
              <a:latin typeface="Calibri"/>
              <a:ea typeface="Calibri"/>
              <a:cs typeface="Calibri"/>
              <a:sym typeface="Calibri"/>
            </a:endParaRPr>
          </a:p>
        </p:txBody>
      </p:sp>
      <p:sp>
        <p:nvSpPr>
          <p:cNvPr id="806" name="Google Shape;806;p88"/>
          <p:cNvSpPr/>
          <p:nvPr/>
        </p:nvSpPr>
        <p:spPr>
          <a:xfrm>
            <a:off x="383352" y="3257550"/>
            <a:ext cx="7617648"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component.ts</a:t>
            </a:r>
            <a:endParaRPr sz="1800">
              <a:solidFill>
                <a:schemeClr val="lt1"/>
              </a:solidFill>
              <a:latin typeface="Calibri"/>
              <a:ea typeface="Calibri"/>
              <a:cs typeface="Calibri"/>
              <a:sym typeface="Calibri"/>
            </a:endParaRPr>
          </a:p>
        </p:txBody>
      </p:sp>
      <p:sp>
        <p:nvSpPr>
          <p:cNvPr id="807" name="Google Shape;807;p88"/>
          <p:cNvSpPr/>
          <p:nvPr/>
        </p:nvSpPr>
        <p:spPr>
          <a:xfrm>
            <a:off x="4038600" y="981652"/>
            <a:ext cx="4982398"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service.ts</a:t>
            </a:r>
            <a:endParaRPr sz="1800">
              <a:solidFill>
                <a:schemeClr val="lt1"/>
              </a:solidFill>
              <a:latin typeface="Calibri"/>
              <a:ea typeface="Calibri"/>
              <a:cs typeface="Calibri"/>
              <a:sym typeface="Calibri"/>
            </a:endParaRPr>
          </a:p>
        </p:txBody>
      </p:sp>
      <p:sp>
        <p:nvSpPr>
          <p:cNvPr id="808" name="Google Shape;808;p88"/>
          <p:cNvSpPr/>
          <p:nvPr/>
        </p:nvSpPr>
        <p:spPr>
          <a:xfrm>
            <a:off x="4114800" y="1841473"/>
            <a:ext cx="2971800" cy="73027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9" name="Google Shape;809;p88"/>
          <p:cNvSpPr/>
          <p:nvPr/>
        </p:nvSpPr>
        <p:spPr>
          <a:xfrm>
            <a:off x="304800" y="1624577"/>
            <a:ext cx="3276600" cy="20876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10" name="Google Shape;810;p88"/>
          <p:cNvCxnSpPr>
            <a:stCxn id="809" idx="3"/>
          </p:cNvCxnSpPr>
          <p:nvPr/>
        </p:nvCxnSpPr>
        <p:spPr>
          <a:xfrm>
            <a:off x="3581400" y="1728961"/>
            <a:ext cx="509100" cy="474300"/>
          </a:xfrm>
          <a:prstGeom prst="straightConnector1">
            <a:avLst/>
          </a:prstGeom>
          <a:noFill/>
          <a:ln cap="flat" cmpd="sng" w="19050">
            <a:solidFill>
              <a:srgbClr val="FF0000"/>
            </a:solidFill>
            <a:prstDash val="solid"/>
            <a:round/>
            <a:headEnd len="med" w="med" type="triangle"/>
            <a:tailEnd len="sm" w="sm" type="non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89"/>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Passing Data</a:t>
            </a:r>
            <a:endParaRPr/>
          </a:p>
        </p:txBody>
      </p:sp>
      <p:sp>
        <p:nvSpPr>
          <p:cNvPr id="816" name="Google Shape;816;p89"/>
          <p:cNvSpPr/>
          <p:nvPr/>
        </p:nvSpPr>
        <p:spPr>
          <a:xfrm>
            <a:off x="215900" y="3184166"/>
            <a:ext cx="8839200" cy="369332"/>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569CD6"/>
                </a:solidFill>
                <a:latin typeface="Consolas"/>
                <a:ea typeface="Consolas"/>
                <a:cs typeface="Consolas"/>
                <a:sym typeface="Consolas"/>
              </a:rPr>
              <a:t>this</a:t>
            </a:r>
            <a:r>
              <a:rPr lang="en-US" sz="1800">
                <a:solidFill>
                  <a:srgbClr val="D4D4D4"/>
                </a:solidFill>
                <a:latin typeface="Consolas"/>
                <a:ea typeface="Consolas"/>
                <a:cs typeface="Consolas"/>
                <a:sym typeface="Consolas"/>
              </a:rPr>
              <a:t>.</a:t>
            </a:r>
            <a:r>
              <a:rPr lang="en-US" sz="1800">
                <a:solidFill>
                  <a:srgbClr val="9CDCFE"/>
                </a:solidFill>
                <a:latin typeface="Consolas"/>
                <a:ea typeface="Consolas"/>
                <a:cs typeface="Consolas"/>
                <a:sym typeface="Consolas"/>
              </a:rPr>
              <a:t>dService</a:t>
            </a:r>
            <a:r>
              <a:rPr lang="en-US" sz="1800">
                <a:solidFill>
                  <a:srgbClr val="D4D4D4"/>
                </a:solidFill>
                <a:latin typeface="Consolas"/>
                <a:ea typeface="Consolas"/>
                <a:cs typeface="Consolas"/>
                <a:sym typeface="Consolas"/>
              </a:rPr>
              <a:t>.</a:t>
            </a:r>
            <a:r>
              <a:rPr lang="en-US" sz="1800">
                <a:solidFill>
                  <a:srgbClr val="9CDCFE"/>
                </a:solidFill>
                <a:latin typeface="Consolas"/>
                <a:ea typeface="Consolas"/>
                <a:cs typeface="Consolas"/>
                <a:sym typeface="Consolas"/>
              </a:rPr>
              <a:t>messageSource</a:t>
            </a:r>
            <a:r>
              <a:rPr lang="en-US" sz="1800">
                <a:solidFill>
                  <a:srgbClr val="D4D4D4"/>
                </a:solidFill>
                <a:latin typeface="Consolas"/>
                <a:ea typeface="Consolas"/>
                <a:cs typeface="Consolas"/>
                <a:sym typeface="Consolas"/>
              </a:rPr>
              <a:t>.</a:t>
            </a:r>
            <a:r>
              <a:rPr lang="en-US" sz="1800">
                <a:solidFill>
                  <a:srgbClr val="DCDCAA"/>
                </a:solidFill>
                <a:latin typeface="Consolas"/>
                <a:ea typeface="Consolas"/>
                <a:cs typeface="Consolas"/>
                <a:sym typeface="Consolas"/>
              </a:rPr>
              <a:t>subscribe</a:t>
            </a:r>
            <a:r>
              <a:rPr lang="en-US" sz="1800">
                <a:solidFill>
                  <a:srgbClr val="D4D4D4"/>
                </a:solidFill>
                <a:latin typeface="Consolas"/>
                <a:ea typeface="Consolas"/>
                <a:cs typeface="Consolas"/>
                <a:sym typeface="Consolas"/>
              </a:rPr>
              <a:t>(</a:t>
            </a:r>
            <a:r>
              <a:rPr lang="en-US" sz="1800">
                <a:solidFill>
                  <a:srgbClr val="9CDCFE"/>
                </a:solidFill>
                <a:latin typeface="Consolas"/>
                <a:ea typeface="Consolas"/>
                <a:cs typeface="Consolas"/>
                <a:sym typeface="Consolas"/>
              </a:rPr>
              <a:t>data</a:t>
            </a:r>
            <a:r>
              <a:rPr lang="en-US" sz="1800">
                <a:solidFill>
                  <a:srgbClr val="D4D4D4"/>
                </a:solidFill>
                <a:latin typeface="Consolas"/>
                <a:ea typeface="Consolas"/>
                <a:cs typeface="Consolas"/>
                <a:sym typeface="Consolas"/>
              </a:rPr>
              <a:t> </a:t>
            </a:r>
            <a:r>
              <a:rPr lang="en-US" sz="1800">
                <a:solidFill>
                  <a:srgbClr val="569CD6"/>
                </a:solidFill>
                <a:latin typeface="Consolas"/>
                <a:ea typeface="Consolas"/>
                <a:cs typeface="Consolas"/>
                <a:sym typeface="Consolas"/>
              </a:rPr>
              <a:t>=&gt;</a:t>
            </a:r>
            <a:r>
              <a:rPr lang="en-US" sz="1800">
                <a:solidFill>
                  <a:srgbClr val="D4D4D4"/>
                </a:solidFill>
                <a:latin typeface="Consolas"/>
                <a:ea typeface="Consolas"/>
                <a:cs typeface="Consolas"/>
                <a:sym typeface="Consolas"/>
              </a:rPr>
              <a:t> </a:t>
            </a:r>
            <a:r>
              <a:rPr lang="en-US" sz="1800">
                <a:solidFill>
                  <a:srgbClr val="569CD6"/>
                </a:solidFill>
                <a:latin typeface="Consolas"/>
                <a:ea typeface="Consolas"/>
                <a:cs typeface="Consolas"/>
                <a:sym typeface="Consolas"/>
              </a:rPr>
              <a:t>this</a:t>
            </a:r>
            <a:r>
              <a:rPr lang="en-US" sz="1800">
                <a:solidFill>
                  <a:srgbClr val="D4D4D4"/>
                </a:solidFill>
                <a:latin typeface="Consolas"/>
                <a:ea typeface="Consolas"/>
                <a:cs typeface="Consolas"/>
                <a:sym typeface="Consolas"/>
              </a:rPr>
              <a:t>.</a:t>
            </a:r>
            <a:r>
              <a:rPr lang="en-US" sz="1800">
                <a:solidFill>
                  <a:srgbClr val="9CDCFE"/>
                </a:solidFill>
                <a:latin typeface="Consolas"/>
                <a:ea typeface="Consolas"/>
                <a:cs typeface="Consolas"/>
                <a:sym typeface="Consolas"/>
              </a:rPr>
              <a:t>message</a:t>
            </a:r>
            <a:r>
              <a:rPr lang="en-US" sz="1800">
                <a:solidFill>
                  <a:srgbClr val="D4D4D4"/>
                </a:solidFill>
                <a:latin typeface="Consolas"/>
                <a:ea typeface="Consolas"/>
                <a:cs typeface="Consolas"/>
                <a:sym typeface="Consolas"/>
              </a:rPr>
              <a:t> = </a:t>
            </a:r>
            <a:r>
              <a:rPr lang="en-US" sz="1800">
                <a:solidFill>
                  <a:srgbClr val="9CDCFE"/>
                </a:solidFill>
                <a:latin typeface="Consolas"/>
                <a:ea typeface="Consolas"/>
                <a:cs typeface="Consolas"/>
                <a:sym typeface="Consolas"/>
              </a:rPr>
              <a:t>data</a:t>
            </a: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
        <p:nvSpPr>
          <p:cNvPr id="817" name="Google Shape;817;p89"/>
          <p:cNvSpPr/>
          <p:nvPr/>
        </p:nvSpPr>
        <p:spPr>
          <a:xfrm>
            <a:off x="215900" y="4095750"/>
            <a:ext cx="6629400" cy="369332"/>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569CD6"/>
                </a:solidFill>
                <a:latin typeface="Consolas"/>
                <a:ea typeface="Consolas"/>
                <a:cs typeface="Consolas"/>
                <a:sym typeface="Consolas"/>
              </a:rPr>
              <a:t>this</a:t>
            </a:r>
            <a:r>
              <a:rPr lang="en-US" sz="1800">
                <a:solidFill>
                  <a:srgbClr val="D4D4D4"/>
                </a:solidFill>
                <a:latin typeface="Consolas"/>
                <a:ea typeface="Consolas"/>
                <a:cs typeface="Consolas"/>
                <a:sym typeface="Consolas"/>
              </a:rPr>
              <a:t>.</a:t>
            </a:r>
            <a:r>
              <a:rPr lang="en-US" sz="1800">
                <a:solidFill>
                  <a:srgbClr val="9CDCFE"/>
                </a:solidFill>
                <a:latin typeface="Consolas"/>
                <a:ea typeface="Consolas"/>
                <a:cs typeface="Consolas"/>
                <a:sym typeface="Consolas"/>
              </a:rPr>
              <a:t>dService</a:t>
            </a:r>
            <a:r>
              <a:rPr lang="en-US" sz="1800">
                <a:solidFill>
                  <a:srgbClr val="D4D4D4"/>
                </a:solidFill>
                <a:latin typeface="Consolas"/>
                <a:ea typeface="Consolas"/>
                <a:cs typeface="Consolas"/>
                <a:sym typeface="Consolas"/>
              </a:rPr>
              <a:t>.</a:t>
            </a:r>
            <a:r>
              <a:rPr lang="en-US" sz="1800">
                <a:solidFill>
                  <a:srgbClr val="DCDCAA"/>
                </a:solidFill>
                <a:latin typeface="Consolas"/>
                <a:ea typeface="Consolas"/>
                <a:cs typeface="Consolas"/>
                <a:sym typeface="Consolas"/>
              </a:rPr>
              <a:t>changeMessage</a:t>
            </a:r>
            <a:r>
              <a:rPr lang="en-US" sz="1800">
                <a:solidFill>
                  <a:srgbClr val="D4D4D4"/>
                </a:solidFill>
                <a:latin typeface="Consolas"/>
                <a:ea typeface="Consolas"/>
                <a:cs typeface="Consolas"/>
                <a:sym typeface="Consolas"/>
              </a:rPr>
              <a:t>(</a:t>
            </a:r>
            <a:r>
              <a:rPr lang="en-US" sz="1800">
                <a:solidFill>
                  <a:srgbClr val="CE9178"/>
                </a:solidFill>
                <a:latin typeface="Consolas"/>
                <a:ea typeface="Consolas"/>
                <a:cs typeface="Consolas"/>
                <a:sym typeface="Consolas"/>
              </a:rPr>
              <a:t>'changed by sibling'</a:t>
            </a: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
        <p:nvSpPr>
          <p:cNvPr id="818" name="Google Shape;818;p89"/>
          <p:cNvSpPr/>
          <p:nvPr/>
        </p:nvSpPr>
        <p:spPr>
          <a:xfrm>
            <a:off x="215900" y="2876550"/>
            <a:ext cx="88392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component.ts (prepare to receive)</a:t>
            </a:r>
            <a:endParaRPr/>
          </a:p>
        </p:txBody>
      </p:sp>
      <p:sp>
        <p:nvSpPr>
          <p:cNvPr id="819" name="Google Shape;819;p89"/>
          <p:cNvSpPr/>
          <p:nvPr/>
        </p:nvSpPr>
        <p:spPr>
          <a:xfrm>
            <a:off x="222250" y="814608"/>
            <a:ext cx="860425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service.ts</a:t>
            </a:r>
            <a:endParaRPr sz="1800">
              <a:solidFill>
                <a:schemeClr val="lt1"/>
              </a:solidFill>
              <a:latin typeface="Calibri"/>
              <a:ea typeface="Calibri"/>
              <a:cs typeface="Calibri"/>
              <a:sym typeface="Calibri"/>
            </a:endParaRPr>
          </a:p>
        </p:txBody>
      </p:sp>
      <p:sp>
        <p:nvSpPr>
          <p:cNvPr id="820" name="Google Shape;820;p89"/>
          <p:cNvSpPr/>
          <p:nvPr/>
        </p:nvSpPr>
        <p:spPr>
          <a:xfrm>
            <a:off x="222250" y="3788134"/>
            <a:ext cx="662305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component.ts (sender)</a:t>
            </a:r>
            <a:endParaRPr/>
          </a:p>
        </p:txBody>
      </p:sp>
      <p:sp>
        <p:nvSpPr>
          <p:cNvPr id="821" name="Google Shape;821;p89"/>
          <p:cNvSpPr/>
          <p:nvPr/>
        </p:nvSpPr>
        <p:spPr>
          <a:xfrm>
            <a:off x="222250" y="1122224"/>
            <a:ext cx="8604250" cy="1477328"/>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9CDCFE"/>
                </a:solidFill>
                <a:latin typeface="Consolas"/>
                <a:ea typeface="Consolas"/>
                <a:cs typeface="Consolas"/>
                <a:sym typeface="Consolas"/>
              </a:rPr>
              <a:t>messageSource</a:t>
            </a:r>
            <a:r>
              <a:rPr lang="en-US" sz="1800">
                <a:solidFill>
                  <a:srgbClr val="D4D4D4"/>
                </a:solidFill>
                <a:latin typeface="Consolas"/>
                <a:ea typeface="Consolas"/>
                <a:cs typeface="Consolas"/>
                <a:sym typeface="Consolas"/>
              </a:rPr>
              <a:t> = </a:t>
            </a:r>
            <a:r>
              <a:rPr lang="en-US" sz="1800">
                <a:solidFill>
                  <a:srgbClr val="569CD6"/>
                </a:solidFill>
                <a:latin typeface="Consolas"/>
                <a:ea typeface="Consolas"/>
                <a:cs typeface="Consolas"/>
                <a:sym typeface="Consolas"/>
              </a:rPr>
              <a:t>new</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BehaviorSubject</a:t>
            </a:r>
            <a:r>
              <a:rPr lang="en-US" sz="1800">
                <a:solidFill>
                  <a:srgbClr val="D4D4D4"/>
                </a:solidFill>
                <a:latin typeface="Consolas"/>
                <a:ea typeface="Consolas"/>
                <a:cs typeface="Consolas"/>
                <a:sym typeface="Consolas"/>
              </a:rPr>
              <a:t>&lt;</a:t>
            </a:r>
            <a:r>
              <a:rPr lang="en-US" sz="1800">
                <a:solidFill>
                  <a:srgbClr val="4EC9B0"/>
                </a:solidFill>
                <a:latin typeface="Consolas"/>
                <a:ea typeface="Consolas"/>
                <a:cs typeface="Consolas"/>
                <a:sym typeface="Consolas"/>
              </a:rPr>
              <a:t>string</a:t>
            </a:r>
            <a:r>
              <a:rPr lang="en-US" sz="1800">
                <a:solidFill>
                  <a:srgbClr val="D4D4D4"/>
                </a:solidFill>
                <a:latin typeface="Consolas"/>
                <a:ea typeface="Consolas"/>
                <a:cs typeface="Consolas"/>
                <a:sym typeface="Consolas"/>
              </a:rPr>
              <a:t>&gt;(</a:t>
            </a:r>
            <a:r>
              <a:rPr lang="en-US" sz="1800">
                <a:solidFill>
                  <a:srgbClr val="CE9178"/>
                </a:solidFill>
                <a:latin typeface="Consolas"/>
                <a:ea typeface="Consolas"/>
                <a:cs typeface="Consolas"/>
                <a:sym typeface="Consolas"/>
              </a:rPr>
              <a:t>'default'</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br>
              <a:rPr lang="en-US" sz="1800">
                <a:solidFill>
                  <a:srgbClr val="D4D4D4"/>
                </a:solidFill>
                <a:latin typeface="Consolas"/>
                <a:ea typeface="Consolas"/>
                <a:cs typeface="Consolas"/>
                <a:sym typeface="Consolas"/>
              </a:rPr>
            </a:br>
            <a:r>
              <a:rPr lang="en-US" sz="1800">
                <a:solidFill>
                  <a:srgbClr val="DCDCAA"/>
                </a:solidFill>
                <a:latin typeface="Consolas"/>
                <a:ea typeface="Consolas"/>
                <a:cs typeface="Consolas"/>
                <a:sym typeface="Consolas"/>
              </a:rPr>
              <a:t>changeMessage</a:t>
            </a:r>
            <a:r>
              <a:rPr lang="en-US" sz="1800">
                <a:solidFill>
                  <a:srgbClr val="D4D4D4"/>
                </a:solidFill>
                <a:latin typeface="Consolas"/>
                <a:ea typeface="Consolas"/>
                <a:cs typeface="Consolas"/>
                <a:sym typeface="Consolas"/>
              </a:rPr>
              <a:t>(</a:t>
            </a:r>
            <a:r>
              <a:rPr lang="en-US" sz="1800">
                <a:solidFill>
                  <a:srgbClr val="9CDCFE"/>
                </a:solidFill>
                <a:latin typeface="Consolas"/>
                <a:ea typeface="Consolas"/>
                <a:cs typeface="Consolas"/>
                <a:sym typeface="Consolas"/>
              </a:rPr>
              <a:t>message</a:t>
            </a:r>
            <a:r>
              <a:rPr lang="en-US" sz="1800">
                <a:solidFill>
                  <a:srgbClr val="D4D4D4"/>
                </a:solidFill>
                <a:latin typeface="Consolas"/>
                <a:ea typeface="Consolas"/>
                <a:cs typeface="Consolas"/>
                <a:sym typeface="Consolas"/>
              </a:rPr>
              <a:t>: </a:t>
            </a:r>
            <a:r>
              <a:rPr lang="en-US" sz="1800">
                <a:solidFill>
                  <a:srgbClr val="4EC9B0"/>
                </a:solidFill>
                <a:latin typeface="Consolas"/>
                <a:ea typeface="Consolas"/>
                <a:cs typeface="Consolas"/>
                <a:sym typeface="Consolas"/>
              </a:rPr>
              <a:t>string</a:t>
            </a:r>
            <a:r>
              <a:rPr lang="en-US" sz="18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800">
                <a:solidFill>
                  <a:srgbClr val="569CD6"/>
                </a:solidFill>
                <a:latin typeface="Consolas"/>
                <a:ea typeface="Consolas"/>
                <a:cs typeface="Consolas"/>
                <a:sym typeface="Consolas"/>
              </a:rPr>
              <a:t>	this</a:t>
            </a:r>
            <a:r>
              <a:rPr lang="en-US" sz="1800">
                <a:solidFill>
                  <a:srgbClr val="D4D4D4"/>
                </a:solidFill>
                <a:latin typeface="Consolas"/>
                <a:ea typeface="Consolas"/>
                <a:cs typeface="Consolas"/>
                <a:sym typeface="Consolas"/>
              </a:rPr>
              <a:t>.</a:t>
            </a:r>
            <a:r>
              <a:rPr lang="en-US" sz="1800">
                <a:solidFill>
                  <a:srgbClr val="9CDCFE"/>
                </a:solidFill>
                <a:latin typeface="Consolas"/>
                <a:ea typeface="Consolas"/>
                <a:cs typeface="Consolas"/>
                <a:sym typeface="Consolas"/>
              </a:rPr>
              <a:t>messageSource</a:t>
            </a:r>
            <a:r>
              <a:rPr lang="en-US" sz="1800">
                <a:solidFill>
                  <a:srgbClr val="D4D4D4"/>
                </a:solidFill>
                <a:latin typeface="Consolas"/>
                <a:ea typeface="Consolas"/>
                <a:cs typeface="Consolas"/>
                <a:sym typeface="Consolas"/>
              </a:rPr>
              <a:t>.</a:t>
            </a:r>
            <a:r>
              <a:rPr lang="en-US" sz="1800">
                <a:solidFill>
                  <a:srgbClr val="DCDCAA"/>
                </a:solidFill>
                <a:latin typeface="Consolas"/>
                <a:ea typeface="Consolas"/>
                <a:cs typeface="Consolas"/>
                <a:sym typeface="Consolas"/>
              </a:rPr>
              <a:t>next</a:t>
            </a:r>
            <a:r>
              <a:rPr lang="en-US" sz="1800">
                <a:solidFill>
                  <a:srgbClr val="D4D4D4"/>
                </a:solidFill>
                <a:latin typeface="Consolas"/>
                <a:ea typeface="Consolas"/>
                <a:cs typeface="Consolas"/>
                <a:sym typeface="Consolas"/>
              </a:rPr>
              <a:t>(</a:t>
            </a:r>
            <a:r>
              <a:rPr lang="en-US" sz="1800">
                <a:solidFill>
                  <a:srgbClr val="9CDCFE"/>
                </a:solidFill>
                <a:latin typeface="Consolas"/>
                <a:ea typeface="Consolas"/>
                <a:cs typeface="Consolas"/>
                <a:sym typeface="Consolas"/>
              </a:rPr>
              <a:t>message</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
        <p:nvSpPr>
          <p:cNvPr id="822" name="Google Shape;822;p89"/>
          <p:cNvSpPr/>
          <p:nvPr/>
        </p:nvSpPr>
        <p:spPr>
          <a:xfrm>
            <a:off x="3200400" y="2114550"/>
            <a:ext cx="762000" cy="2446162"/>
          </a:xfrm>
          <a:prstGeom prst="arc">
            <a:avLst>
              <a:gd fmla="val 6448178" name="adj1"/>
              <a:gd fmla="val 15651840" name="adj2"/>
            </a:avLst>
          </a:prstGeom>
          <a:noFill/>
          <a:ln cap="flat" cmpd="sng" w="38100">
            <a:solidFill>
              <a:srgbClr val="FF0000"/>
            </a:solidFill>
            <a:prstDash val="solid"/>
            <a:round/>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23" name="Google Shape;823;p89"/>
          <p:cNvSpPr/>
          <p:nvPr/>
        </p:nvSpPr>
        <p:spPr>
          <a:xfrm>
            <a:off x="4530725" y="1314432"/>
            <a:ext cx="762000" cy="2446162"/>
          </a:xfrm>
          <a:prstGeom prst="arc">
            <a:avLst>
              <a:gd fmla="val 16761414" name="adj1"/>
              <a:gd fmla="val 4272411" name="adj2"/>
            </a:avLst>
          </a:prstGeom>
          <a:noFill/>
          <a:ln cap="flat" cmpd="sng" w="38100">
            <a:solidFill>
              <a:srgbClr val="FF0000"/>
            </a:solidFill>
            <a:prstDash val="solid"/>
            <a:round/>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90"/>
          <p:cNvSpPr txBox="1"/>
          <p:nvPr>
            <p:ph type="title"/>
          </p:nvPr>
        </p:nvSpPr>
        <p:spPr>
          <a:xfrm>
            <a:off x="443750" y="54625"/>
            <a:ext cx="3368400" cy="6132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HTTP Client</a:t>
            </a:r>
            <a:endParaRPr/>
          </a:p>
        </p:txBody>
      </p:sp>
      <p:sp>
        <p:nvSpPr>
          <p:cNvPr id="829" name="Google Shape;829;p90"/>
          <p:cNvSpPr/>
          <p:nvPr/>
        </p:nvSpPr>
        <p:spPr>
          <a:xfrm>
            <a:off x="1243850" y="1384491"/>
            <a:ext cx="6477000" cy="1569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C586C0"/>
                </a:solidFill>
                <a:latin typeface="Consolas"/>
                <a:ea typeface="Consolas"/>
                <a:cs typeface="Consolas"/>
                <a:sym typeface="Consolas"/>
              </a:rPr>
              <a:t>import</a:t>
            </a:r>
            <a:r>
              <a:rPr lang="en-US" sz="1600">
                <a:solidFill>
                  <a:srgbClr val="D4D4D4"/>
                </a:solidFill>
                <a:latin typeface="Consolas"/>
                <a:ea typeface="Consolas"/>
                <a:cs typeface="Consolas"/>
                <a:sym typeface="Consolas"/>
              </a:rPr>
              <a:t> { </a:t>
            </a:r>
            <a:r>
              <a:rPr lang="en-US" sz="1600">
                <a:solidFill>
                  <a:srgbClr val="9CDCFE"/>
                </a:solidFill>
                <a:latin typeface="Consolas"/>
                <a:ea typeface="Consolas"/>
                <a:cs typeface="Consolas"/>
                <a:sym typeface="Consolas"/>
              </a:rPr>
              <a:t>HttpClientModule</a:t>
            </a:r>
            <a:r>
              <a:rPr lang="en-US" sz="1600">
                <a:solidFill>
                  <a:srgbClr val="D4D4D4"/>
                </a:solidFill>
                <a:latin typeface="Consolas"/>
                <a:ea typeface="Consolas"/>
                <a:cs typeface="Consolas"/>
                <a:sym typeface="Consolas"/>
              </a:rPr>
              <a:t> } </a:t>
            </a:r>
            <a:r>
              <a:rPr lang="en-US" sz="1600">
                <a:solidFill>
                  <a:srgbClr val="C586C0"/>
                </a:solidFill>
                <a:latin typeface="Consolas"/>
                <a:ea typeface="Consolas"/>
                <a:cs typeface="Consolas"/>
                <a:sym typeface="Consolas"/>
              </a:rPr>
              <a:t>from</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'@angular/common/http'</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br>
              <a:rPr lang="en-US" sz="1600">
                <a:solidFill>
                  <a:srgbClr val="D4D4D4"/>
                </a:solidFill>
                <a:latin typeface="Consolas"/>
                <a:ea typeface="Consolas"/>
                <a:cs typeface="Consolas"/>
                <a:sym typeface="Consolas"/>
              </a:rPr>
            </a:b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NgModule</a:t>
            </a:r>
            <a:r>
              <a:rPr lang="en-US" sz="1600">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rPr b="0" i="0" lang="en-US" sz="1600" u="none" cap="none" strike="noStrike">
                <a:solidFill>
                  <a:srgbClr val="9CDCFE"/>
                </a:solidFill>
                <a:latin typeface="Consolas"/>
                <a:ea typeface="Consolas"/>
                <a:cs typeface="Consolas"/>
                <a:sym typeface="Consolas"/>
              </a:rPr>
              <a:t>imports:</a:t>
            </a:r>
            <a:r>
              <a:rPr b="0" i="0" lang="en-US" sz="1600" u="none" cap="none" strike="noStrike">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600" u="none" cap="none" strike="noStrike">
                <a:solidFill>
                  <a:srgbClr val="9CDCFE"/>
                </a:solidFill>
                <a:latin typeface="Consolas"/>
                <a:ea typeface="Consolas"/>
                <a:cs typeface="Consolas"/>
                <a:sym typeface="Consolas"/>
              </a:rPr>
              <a:t>	HttpClientModule</a:t>
            </a:r>
            <a:r>
              <a:rPr b="0" i="0" lang="en-US" sz="1600" u="none" cap="none" strike="noStrike">
                <a:solidFill>
                  <a:srgbClr val="D4D4D4"/>
                </a:solidFill>
                <a:latin typeface="Consolas"/>
                <a:ea typeface="Consolas"/>
                <a:cs typeface="Consolas"/>
                <a:sym typeface="Consolas"/>
              </a:rPr>
              <a:t>,</a:t>
            </a:r>
            <a:endParaRPr/>
          </a:p>
          <a:p>
            <a:pPr indent="0" lvl="1" marL="457200" marR="0" rtl="0" algn="l">
              <a:spcBef>
                <a:spcPts val="0"/>
              </a:spcBef>
              <a:spcAft>
                <a:spcPts val="0"/>
              </a:spcAft>
              <a:buNone/>
            </a:pPr>
            <a:r>
              <a:rPr b="0" i="0" lang="en-US" sz="1600" u="none" cap="none" strike="noStrike">
                <a:solidFill>
                  <a:srgbClr val="D4D4D4"/>
                </a:solidFill>
                <a:latin typeface="Consolas"/>
                <a:ea typeface="Consolas"/>
                <a:cs typeface="Consolas"/>
                <a:sym typeface="Consolas"/>
              </a:rPr>
              <a:t>],</a:t>
            </a:r>
            <a:endParaRPr b="0" i="0" sz="1600" u="none" cap="none" strike="noStrike">
              <a:solidFill>
                <a:srgbClr val="D4D4D4"/>
              </a:solidFill>
              <a:latin typeface="Consolas"/>
              <a:ea typeface="Consolas"/>
              <a:cs typeface="Consolas"/>
              <a:sym typeface="Consolas"/>
            </a:endParaRPr>
          </a:p>
        </p:txBody>
      </p:sp>
      <p:sp>
        <p:nvSpPr>
          <p:cNvPr id="830" name="Google Shape;830;p90"/>
          <p:cNvSpPr/>
          <p:nvPr/>
        </p:nvSpPr>
        <p:spPr>
          <a:xfrm>
            <a:off x="1243850" y="1076875"/>
            <a:ext cx="6477000" cy="307500"/>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app.modules.ts</a:t>
            </a:r>
            <a:endParaRPr sz="1800">
              <a:solidFill>
                <a:schemeClr val="lt1"/>
              </a:solidFill>
              <a:latin typeface="Calibri"/>
              <a:ea typeface="Calibri"/>
              <a:cs typeface="Calibri"/>
              <a:sym typeface="Calibri"/>
            </a:endParaRPr>
          </a:p>
        </p:txBody>
      </p:sp>
      <p:sp>
        <p:nvSpPr>
          <p:cNvPr id="831" name="Google Shape;831;p90"/>
          <p:cNvSpPr/>
          <p:nvPr/>
        </p:nvSpPr>
        <p:spPr>
          <a:xfrm>
            <a:off x="1243850" y="3307911"/>
            <a:ext cx="6477000" cy="10773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C586C0"/>
                </a:solidFill>
                <a:latin typeface="Consolas"/>
                <a:ea typeface="Consolas"/>
                <a:cs typeface="Consolas"/>
                <a:sym typeface="Consolas"/>
              </a:rPr>
              <a:t>import</a:t>
            </a:r>
            <a:r>
              <a:rPr lang="en-US" sz="1600">
                <a:solidFill>
                  <a:srgbClr val="D4D4D4"/>
                </a:solidFill>
                <a:latin typeface="Consolas"/>
                <a:ea typeface="Consolas"/>
                <a:cs typeface="Consolas"/>
                <a:sym typeface="Consolas"/>
              </a:rPr>
              <a:t> { </a:t>
            </a:r>
            <a:r>
              <a:rPr lang="en-US" sz="1600">
                <a:solidFill>
                  <a:srgbClr val="9CDCFE"/>
                </a:solidFill>
                <a:latin typeface="Consolas"/>
                <a:ea typeface="Consolas"/>
                <a:cs typeface="Consolas"/>
                <a:sym typeface="Consolas"/>
              </a:rPr>
              <a:t>HttpClient </a:t>
            </a:r>
            <a:r>
              <a:rPr lang="en-US" sz="1600">
                <a:solidFill>
                  <a:srgbClr val="D4D4D4"/>
                </a:solidFill>
                <a:latin typeface="Consolas"/>
                <a:ea typeface="Consolas"/>
                <a:cs typeface="Consolas"/>
                <a:sym typeface="Consolas"/>
              </a:rPr>
              <a:t>} </a:t>
            </a:r>
            <a:r>
              <a:rPr lang="en-US" sz="1600">
                <a:solidFill>
                  <a:srgbClr val="C586C0"/>
                </a:solidFill>
                <a:latin typeface="Consolas"/>
                <a:ea typeface="Consolas"/>
                <a:cs typeface="Consolas"/>
                <a:sym typeface="Consolas"/>
              </a:rPr>
              <a:t>from</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'@angular/common/http'</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br>
              <a:rPr lang="en-US" sz="1600">
                <a:solidFill>
                  <a:srgbClr val="D4D4D4"/>
                </a:solidFill>
                <a:latin typeface="Consolas"/>
                <a:ea typeface="Consolas"/>
                <a:cs typeface="Consolas"/>
                <a:sym typeface="Consolas"/>
              </a:rPr>
            </a:br>
            <a:r>
              <a:rPr lang="en-US" sz="1600">
                <a:solidFill>
                  <a:srgbClr val="C586C0"/>
                </a:solidFill>
                <a:latin typeface="Consolas"/>
                <a:ea typeface="Consolas"/>
                <a:cs typeface="Consolas"/>
                <a:sym typeface="Consolas"/>
              </a:rPr>
              <a:t>export</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class</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DemoHttpclientComponent</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implements</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OnInit</a:t>
            </a:r>
            <a:r>
              <a:rPr lang="en-US" sz="16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600">
                <a:solidFill>
                  <a:srgbClr val="569CD6"/>
                </a:solidFill>
                <a:latin typeface="Consolas"/>
                <a:ea typeface="Consolas"/>
                <a:cs typeface="Consolas"/>
                <a:sym typeface="Consolas"/>
              </a:rPr>
              <a:t>	constructor</a:t>
            </a:r>
            <a:r>
              <a:rPr lang="en-US" sz="1600">
                <a:solidFill>
                  <a:srgbClr val="D4D4D4"/>
                </a:solidFill>
                <a:latin typeface="Consolas"/>
                <a:ea typeface="Consolas"/>
                <a:cs typeface="Consolas"/>
                <a:sym typeface="Consolas"/>
              </a:rPr>
              <a:t>(</a:t>
            </a:r>
            <a:r>
              <a:rPr lang="en-US" sz="1600">
                <a:solidFill>
                  <a:srgbClr val="569CD6"/>
                </a:solidFill>
                <a:latin typeface="Consolas"/>
                <a:ea typeface="Consolas"/>
                <a:cs typeface="Consolas"/>
                <a:sym typeface="Consolas"/>
              </a:rPr>
              <a:t>private</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http</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HttpClient</a:t>
            </a:r>
            <a:r>
              <a:rPr lang="en-US" sz="1600">
                <a:solidFill>
                  <a:srgbClr val="D4D4D4"/>
                </a:solidFill>
                <a:latin typeface="Consolas"/>
                <a:ea typeface="Consolas"/>
                <a:cs typeface="Consolas"/>
                <a:sym typeface="Consolas"/>
              </a:rPr>
              <a:t>) { }}</a:t>
            </a:r>
            <a:endParaRPr b="0" sz="1600">
              <a:solidFill>
                <a:srgbClr val="D4D4D4"/>
              </a:solidFill>
              <a:latin typeface="Consolas"/>
              <a:ea typeface="Consolas"/>
              <a:cs typeface="Consolas"/>
              <a:sym typeface="Consolas"/>
            </a:endParaRPr>
          </a:p>
        </p:txBody>
      </p:sp>
      <p:sp>
        <p:nvSpPr>
          <p:cNvPr id="832" name="Google Shape;832;p90"/>
          <p:cNvSpPr/>
          <p:nvPr/>
        </p:nvSpPr>
        <p:spPr>
          <a:xfrm>
            <a:off x="1243850" y="3000295"/>
            <a:ext cx="6477000" cy="307500"/>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component.ts</a:t>
            </a:r>
            <a:endParaRPr sz="1800">
              <a:solidFill>
                <a:schemeClr val="lt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91"/>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Get</a:t>
            </a:r>
            <a:endParaRPr/>
          </a:p>
        </p:txBody>
      </p:sp>
      <p:sp>
        <p:nvSpPr>
          <p:cNvPr id="838" name="Google Shape;838;p91"/>
          <p:cNvSpPr/>
          <p:nvPr/>
        </p:nvSpPr>
        <p:spPr>
          <a:xfrm>
            <a:off x="400050" y="1355366"/>
            <a:ext cx="8382000" cy="3139321"/>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569CD6"/>
                </a:solidFill>
                <a:latin typeface="Consolas"/>
                <a:ea typeface="Consolas"/>
                <a:cs typeface="Consolas"/>
                <a:sym typeface="Consolas"/>
              </a:rPr>
              <a:t>this</a:t>
            </a:r>
            <a:r>
              <a:rPr lang="en-US" sz="1800">
                <a:solidFill>
                  <a:srgbClr val="D4D4D4"/>
                </a:solidFill>
                <a:latin typeface="Consolas"/>
                <a:ea typeface="Consolas"/>
                <a:cs typeface="Consolas"/>
                <a:sym typeface="Consolas"/>
              </a:rPr>
              <a:t>.</a:t>
            </a:r>
            <a:r>
              <a:rPr lang="en-US" sz="1800">
                <a:solidFill>
                  <a:srgbClr val="9CDCFE"/>
                </a:solidFill>
                <a:latin typeface="Consolas"/>
                <a:ea typeface="Consolas"/>
                <a:cs typeface="Consolas"/>
                <a:sym typeface="Consolas"/>
              </a:rPr>
              <a:t>http</a:t>
            </a:r>
            <a:endParaRPr sz="18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r>
              <a:rPr lang="en-US" sz="1800">
                <a:solidFill>
                  <a:srgbClr val="DCDCAA"/>
                </a:solidFill>
                <a:latin typeface="Consolas"/>
                <a:ea typeface="Consolas"/>
                <a:cs typeface="Consolas"/>
                <a:sym typeface="Consolas"/>
              </a:rPr>
              <a:t>get</a:t>
            </a:r>
            <a:r>
              <a:rPr lang="en-US" sz="1800">
                <a:solidFill>
                  <a:srgbClr val="D4D4D4"/>
                </a:solidFill>
                <a:latin typeface="Consolas"/>
                <a:ea typeface="Consolas"/>
                <a:cs typeface="Consolas"/>
                <a:sym typeface="Consolas"/>
              </a:rPr>
              <a:t>&lt;</a:t>
            </a:r>
            <a:r>
              <a:rPr lang="en-US" sz="1800">
                <a:solidFill>
                  <a:srgbClr val="4EC9B0"/>
                </a:solidFill>
                <a:latin typeface="Consolas"/>
                <a:ea typeface="Consolas"/>
                <a:cs typeface="Consolas"/>
                <a:sym typeface="Consolas"/>
              </a:rPr>
              <a:t>JsonExample</a:t>
            </a:r>
            <a:r>
              <a:rPr lang="en-US" sz="1800">
                <a:solidFill>
                  <a:srgbClr val="D4D4D4"/>
                </a:solidFill>
                <a:latin typeface="Consolas"/>
                <a:ea typeface="Consolas"/>
                <a:cs typeface="Consolas"/>
                <a:sym typeface="Consolas"/>
              </a:rPr>
              <a:t>&gt;(</a:t>
            </a:r>
            <a:r>
              <a:rPr lang="en-US" sz="1800">
                <a:solidFill>
                  <a:srgbClr val="CE9178"/>
                </a:solidFill>
                <a:latin typeface="Consolas"/>
                <a:ea typeface="Consolas"/>
                <a:cs typeface="Consolas"/>
                <a:sym typeface="Consolas"/>
              </a:rPr>
              <a:t>'https://jsonplaceholder.typicode.com/posts/2'</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r>
              <a:rPr lang="en-US" sz="1800">
                <a:solidFill>
                  <a:srgbClr val="DCDCAA"/>
                </a:solidFill>
                <a:latin typeface="Consolas"/>
                <a:ea typeface="Consolas"/>
                <a:cs typeface="Consolas"/>
                <a:sym typeface="Consolas"/>
              </a:rPr>
              <a:t>pipe</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DCDCAA"/>
                </a:solidFill>
                <a:latin typeface="Consolas"/>
                <a:ea typeface="Consolas"/>
                <a:cs typeface="Consolas"/>
                <a:sym typeface="Consolas"/>
              </a:rPr>
              <a:t>	retry</a:t>
            </a:r>
            <a:r>
              <a:rPr lang="en-US" sz="1800">
                <a:solidFill>
                  <a:srgbClr val="D4D4D4"/>
                </a:solidFill>
                <a:latin typeface="Consolas"/>
                <a:ea typeface="Consolas"/>
                <a:cs typeface="Consolas"/>
                <a:sym typeface="Consolas"/>
              </a:rPr>
              <a:t>(</a:t>
            </a:r>
            <a:r>
              <a:rPr lang="en-US" sz="1800">
                <a:solidFill>
                  <a:srgbClr val="B5CEA8"/>
                </a:solidFill>
                <a:latin typeface="Consolas"/>
                <a:ea typeface="Consolas"/>
                <a:cs typeface="Consolas"/>
                <a:sym typeface="Consolas"/>
              </a:rPr>
              <a:t>3</a:t>
            </a:r>
            <a:r>
              <a:rPr lang="en-US" sz="1800">
                <a:solidFill>
                  <a:srgbClr val="D4D4D4"/>
                </a:solidFill>
                <a:latin typeface="Consolas"/>
                <a:ea typeface="Consolas"/>
                <a:cs typeface="Consolas"/>
                <a:sym typeface="Consolas"/>
              </a:rPr>
              <a:t>), </a:t>
            </a:r>
            <a:r>
              <a:rPr lang="en-US" sz="1800">
                <a:solidFill>
                  <a:srgbClr val="DCDCAA"/>
                </a:solidFill>
                <a:latin typeface="Consolas"/>
                <a:ea typeface="Consolas"/>
                <a:cs typeface="Consolas"/>
                <a:sym typeface="Consolas"/>
              </a:rPr>
              <a:t>catchError</a:t>
            </a:r>
            <a:r>
              <a:rPr lang="en-US" sz="1800">
                <a:solidFill>
                  <a:srgbClr val="D4D4D4"/>
                </a:solidFill>
                <a:latin typeface="Consolas"/>
                <a:ea typeface="Consolas"/>
                <a:cs typeface="Consolas"/>
                <a:sym typeface="Consolas"/>
              </a:rPr>
              <a:t>(</a:t>
            </a:r>
            <a:r>
              <a:rPr lang="en-US" sz="1800">
                <a:solidFill>
                  <a:srgbClr val="569CD6"/>
                </a:solidFill>
                <a:latin typeface="Consolas"/>
                <a:ea typeface="Consolas"/>
                <a:cs typeface="Consolas"/>
                <a:sym typeface="Consolas"/>
              </a:rPr>
              <a:t>this</a:t>
            </a:r>
            <a:r>
              <a:rPr lang="en-US" sz="1800">
                <a:solidFill>
                  <a:srgbClr val="D4D4D4"/>
                </a:solidFill>
                <a:latin typeface="Consolas"/>
                <a:ea typeface="Consolas"/>
                <a:cs typeface="Consolas"/>
                <a:sym typeface="Consolas"/>
              </a:rPr>
              <a:t>.</a:t>
            </a:r>
            <a:r>
              <a:rPr lang="en-US" sz="1800">
                <a:solidFill>
                  <a:srgbClr val="9CDCFE"/>
                </a:solidFill>
                <a:latin typeface="Consolas"/>
                <a:ea typeface="Consolas"/>
                <a:cs typeface="Consolas"/>
                <a:sym typeface="Consolas"/>
              </a:rPr>
              <a:t>handleError</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r>
              <a:rPr lang="en-US" sz="1800">
                <a:solidFill>
                  <a:srgbClr val="DCDCAA"/>
                </a:solidFill>
                <a:latin typeface="Consolas"/>
                <a:ea typeface="Consolas"/>
                <a:cs typeface="Consolas"/>
                <a:sym typeface="Consolas"/>
              </a:rPr>
              <a:t>subscribe</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	</a:t>
            </a:r>
            <a:r>
              <a:rPr lang="en-US" sz="1800">
                <a:solidFill>
                  <a:srgbClr val="9CDCFE"/>
                </a:solidFill>
                <a:latin typeface="Consolas"/>
                <a:ea typeface="Consolas"/>
                <a:cs typeface="Consolas"/>
                <a:sym typeface="Consolas"/>
              </a:rPr>
              <a:t>data</a:t>
            </a:r>
            <a:r>
              <a:rPr lang="en-US" sz="1800">
                <a:solidFill>
                  <a:srgbClr val="D4D4D4"/>
                </a:solidFill>
                <a:latin typeface="Consolas"/>
                <a:ea typeface="Consolas"/>
                <a:cs typeface="Consolas"/>
                <a:sym typeface="Consolas"/>
              </a:rPr>
              <a:t> </a:t>
            </a:r>
            <a:r>
              <a:rPr lang="en-US" sz="1800">
                <a:solidFill>
                  <a:srgbClr val="569CD6"/>
                </a:solidFill>
                <a:latin typeface="Consolas"/>
                <a:ea typeface="Consolas"/>
                <a:cs typeface="Consolas"/>
                <a:sym typeface="Consolas"/>
              </a:rPr>
              <a:t>=&gt;</a:t>
            </a:r>
            <a:r>
              <a:rPr lang="en-US" sz="1800">
                <a:solidFill>
                  <a:srgbClr val="D4D4D4"/>
                </a:solidFill>
                <a:latin typeface="Consolas"/>
                <a:ea typeface="Consolas"/>
                <a:cs typeface="Consolas"/>
                <a:sym typeface="Consolas"/>
              </a:rPr>
              <a:t> {</a:t>
            </a:r>
            <a:endParaRPr/>
          </a:p>
          <a:p>
            <a:pPr indent="0" lvl="1" marL="457200" marR="0" rtl="0" algn="l">
              <a:spcBef>
                <a:spcPts val="0"/>
              </a:spcBef>
              <a:spcAft>
                <a:spcPts val="0"/>
              </a:spcAft>
              <a:buNone/>
            </a:pPr>
            <a:r>
              <a:rPr b="0" i="0" lang="en-US" sz="1800" u="none" cap="none" strike="noStrike">
                <a:solidFill>
                  <a:srgbClr val="569CD6"/>
                </a:solidFill>
                <a:latin typeface="Consolas"/>
                <a:ea typeface="Consolas"/>
                <a:cs typeface="Consolas"/>
                <a:sym typeface="Consolas"/>
              </a:rPr>
              <a:t>		this</a:t>
            </a:r>
            <a:r>
              <a:rPr b="0" i="0" lang="en-US" sz="1800" u="none" cap="none" strike="noStrike">
                <a:solidFill>
                  <a:srgbClr val="D4D4D4"/>
                </a:solidFill>
                <a:latin typeface="Consolas"/>
                <a:ea typeface="Consolas"/>
                <a:cs typeface="Consolas"/>
                <a:sym typeface="Consolas"/>
              </a:rPr>
              <a:t>.</a:t>
            </a:r>
            <a:r>
              <a:rPr b="0" i="0" lang="en-US" sz="1800" u="none" cap="none" strike="noStrike">
                <a:solidFill>
                  <a:srgbClr val="9CDCFE"/>
                </a:solidFill>
                <a:latin typeface="Consolas"/>
                <a:ea typeface="Consolas"/>
                <a:cs typeface="Consolas"/>
                <a:sym typeface="Consolas"/>
              </a:rPr>
              <a:t>results</a:t>
            </a:r>
            <a:r>
              <a:rPr b="0" i="0" lang="en-US" sz="1800" u="none" cap="none" strike="noStrike">
                <a:solidFill>
                  <a:srgbClr val="D4D4D4"/>
                </a:solidFill>
                <a:latin typeface="Consolas"/>
                <a:ea typeface="Consolas"/>
                <a:cs typeface="Consolas"/>
                <a:sym typeface="Consolas"/>
              </a:rPr>
              <a:t> = </a:t>
            </a:r>
            <a:r>
              <a:rPr b="0" i="0" lang="en-US" sz="1800" u="none" cap="none" strike="noStrike">
                <a:solidFill>
                  <a:srgbClr val="9CDCFE"/>
                </a:solidFill>
                <a:latin typeface="Consolas"/>
                <a:ea typeface="Consolas"/>
                <a:cs typeface="Consolas"/>
                <a:sym typeface="Consolas"/>
              </a:rPr>
              <a:t>data</a:t>
            </a:r>
            <a:r>
              <a:rPr b="0" i="0" lang="en-US" sz="1800" u="none" cap="none" strike="noStrike">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	}, </a:t>
            </a:r>
            <a:r>
              <a:rPr lang="en-US" sz="1800">
                <a:solidFill>
                  <a:srgbClr val="9CDCFE"/>
                </a:solidFill>
                <a:latin typeface="Consolas"/>
                <a:ea typeface="Consolas"/>
                <a:cs typeface="Consolas"/>
                <a:sym typeface="Consolas"/>
              </a:rPr>
              <a:t>err</a:t>
            </a:r>
            <a:r>
              <a:rPr lang="en-US" sz="1800">
                <a:solidFill>
                  <a:srgbClr val="D4D4D4"/>
                </a:solidFill>
                <a:latin typeface="Consolas"/>
                <a:ea typeface="Consolas"/>
                <a:cs typeface="Consolas"/>
                <a:sym typeface="Consolas"/>
              </a:rPr>
              <a:t> </a:t>
            </a:r>
            <a:r>
              <a:rPr lang="en-US" sz="1800">
                <a:solidFill>
                  <a:srgbClr val="569CD6"/>
                </a:solidFill>
                <a:latin typeface="Consolas"/>
                <a:ea typeface="Consolas"/>
                <a:cs typeface="Consolas"/>
                <a:sym typeface="Consolas"/>
              </a:rPr>
              <a:t>=&gt;</a:t>
            </a:r>
            <a:r>
              <a:rPr lang="en-US" sz="18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800">
                <a:solidFill>
                  <a:srgbClr val="4EC9B0"/>
                </a:solidFill>
                <a:latin typeface="Consolas"/>
                <a:ea typeface="Consolas"/>
                <a:cs typeface="Consolas"/>
                <a:sym typeface="Consolas"/>
              </a:rPr>
              <a:t>		console</a:t>
            </a:r>
            <a:r>
              <a:rPr lang="en-US" sz="1800">
                <a:solidFill>
                  <a:srgbClr val="D4D4D4"/>
                </a:solidFill>
                <a:latin typeface="Consolas"/>
                <a:ea typeface="Consolas"/>
                <a:cs typeface="Consolas"/>
                <a:sym typeface="Consolas"/>
              </a:rPr>
              <a:t>.</a:t>
            </a:r>
            <a:r>
              <a:rPr lang="en-US" sz="1800">
                <a:solidFill>
                  <a:srgbClr val="DCDCAA"/>
                </a:solidFill>
                <a:latin typeface="Consolas"/>
                <a:ea typeface="Consolas"/>
                <a:cs typeface="Consolas"/>
                <a:sym typeface="Consolas"/>
              </a:rPr>
              <a:t>log</a:t>
            </a:r>
            <a:r>
              <a:rPr lang="en-US" sz="1800">
                <a:solidFill>
                  <a:srgbClr val="D4D4D4"/>
                </a:solidFill>
                <a:latin typeface="Consolas"/>
                <a:ea typeface="Consolas"/>
                <a:cs typeface="Consolas"/>
                <a:sym typeface="Consolas"/>
              </a:rPr>
              <a:t>(</a:t>
            </a:r>
            <a:r>
              <a:rPr lang="en-US" sz="1800">
                <a:solidFill>
                  <a:srgbClr val="CE9178"/>
                </a:solidFill>
                <a:latin typeface="Consolas"/>
                <a:ea typeface="Consolas"/>
                <a:cs typeface="Consolas"/>
                <a:sym typeface="Consolas"/>
              </a:rPr>
              <a:t>'Something went wrong!'</a:t>
            </a:r>
            <a:r>
              <a:rPr lang="en-US" sz="18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D4D4D4"/>
                </a:solidFill>
                <a:latin typeface="Consolas"/>
                <a:ea typeface="Consolas"/>
                <a:cs typeface="Consolas"/>
                <a:sym typeface="Consolas"/>
              </a:rPr>
              <a:t>});</a:t>
            </a:r>
            <a:endParaRPr b="0" sz="1800">
              <a:solidFill>
                <a:srgbClr val="D4D4D4"/>
              </a:solidFill>
              <a:latin typeface="Consolas"/>
              <a:ea typeface="Consolas"/>
              <a:cs typeface="Consolas"/>
              <a:sym typeface="Consolas"/>
            </a:endParaRPr>
          </a:p>
        </p:txBody>
      </p:sp>
      <p:sp>
        <p:nvSpPr>
          <p:cNvPr id="839" name="Google Shape;839;p91"/>
          <p:cNvSpPr/>
          <p:nvPr/>
        </p:nvSpPr>
        <p:spPr>
          <a:xfrm>
            <a:off x="381000" y="1047750"/>
            <a:ext cx="840105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component.ts</a:t>
            </a:r>
            <a:endParaRPr sz="1800">
              <a:solidFill>
                <a:schemeClr val="lt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92"/>
          <p:cNvSpPr txBox="1"/>
          <p:nvPr>
            <p:ph type="title"/>
          </p:nvPr>
        </p:nvSpPr>
        <p:spPr>
          <a:xfrm>
            <a:off x="103952" y="54622"/>
            <a:ext cx="8229600" cy="61317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Post</a:t>
            </a:r>
            <a:endParaRPr/>
          </a:p>
        </p:txBody>
      </p:sp>
      <p:sp>
        <p:nvSpPr>
          <p:cNvPr id="845" name="Google Shape;845;p92"/>
          <p:cNvSpPr/>
          <p:nvPr/>
        </p:nvSpPr>
        <p:spPr>
          <a:xfrm>
            <a:off x="228600" y="1355366"/>
            <a:ext cx="8763000" cy="2800767"/>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569CD6"/>
                </a:solidFill>
                <a:latin typeface="Consolas"/>
                <a:ea typeface="Consolas"/>
                <a:cs typeface="Consolas"/>
                <a:sym typeface="Consolas"/>
              </a:rPr>
              <a:t>const</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postExample</a:t>
            </a:r>
            <a:r>
              <a:rPr lang="en-US" sz="1600">
                <a:solidFill>
                  <a:srgbClr val="D4D4D4"/>
                </a:solidFill>
                <a:latin typeface="Consolas"/>
                <a:ea typeface="Consolas"/>
                <a:cs typeface="Consolas"/>
                <a:sym typeface="Consolas"/>
              </a:rPr>
              <a:t> = </a:t>
            </a:r>
            <a:r>
              <a:rPr lang="en-US" sz="1600">
                <a:solidFill>
                  <a:srgbClr val="569CD6"/>
                </a:solidFill>
                <a:latin typeface="Consolas"/>
                <a:ea typeface="Consolas"/>
                <a:cs typeface="Consolas"/>
                <a:sym typeface="Consolas"/>
              </a:rPr>
              <a:t>new</a:t>
            </a: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JsonExample</a:t>
            </a:r>
            <a:r>
              <a:rPr lang="en-US" sz="1600">
                <a:solidFill>
                  <a:srgbClr val="D4D4D4"/>
                </a:solidFill>
                <a:latin typeface="Consolas"/>
                <a:ea typeface="Consolas"/>
                <a:cs typeface="Consolas"/>
                <a:sym typeface="Consolas"/>
              </a:rPr>
              <a:t>(</a:t>
            </a:r>
            <a:r>
              <a:rPr lang="en-US" sz="1600">
                <a:solidFill>
                  <a:srgbClr val="B5CEA8"/>
                </a:solidFill>
                <a:latin typeface="Consolas"/>
                <a:ea typeface="Consolas"/>
                <a:cs typeface="Consolas"/>
                <a:sym typeface="Consolas"/>
              </a:rPr>
              <a:t>10</a:t>
            </a:r>
            <a:r>
              <a:rPr lang="en-US" sz="1600">
                <a:solidFill>
                  <a:srgbClr val="D4D4D4"/>
                </a:solidFill>
                <a:latin typeface="Consolas"/>
                <a:ea typeface="Consolas"/>
                <a:cs typeface="Consolas"/>
                <a:sym typeface="Consolas"/>
              </a:rPr>
              <a:t>, </a:t>
            </a:r>
            <a:r>
              <a:rPr lang="en-US" sz="1600">
                <a:solidFill>
                  <a:srgbClr val="B5CEA8"/>
                </a:solidFill>
                <a:latin typeface="Consolas"/>
                <a:ea typeface="Consolas"/>
                <a:cs typeface="Consolas"/>
                <a:sym typeface="Consolas"/>
              </a:rPr>
              <a:t>1000</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'testTitle'</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'testBody’</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t/>
            </a:r>
            <a:endParaRPr sz="1600">
              <a:solidFill>
                <a:srgbClr val="608B4E"/>
              </a:solidFill>
              <a:latin typeface="Consolas"/>
              <a:ea typeface="Consolas"/>
              <a:cs typeface="Consolas"/>
              <a:sym typeface="Consolas"/>
            </a:endParaRPr>
          </a:p>
          <a:p>
            <a:pPr indent="0" lvl="0" marL="0" marR="0" rtl="0" algn="l">
              <a:spcBef>
                <a:spcPts val="0"/>
              </a:spcBef>
              <a:spcAft>
                <a:spcPts val="0"/>
              </a:spcAft>
              <a:buNone/>
            </a:pPr>
            <a:r>
              <a:rPr lang="en-US" sz="1600">
                <a:solidFill>
                  <a:srgbClr val="569CD6"/>
                </a:solidFill>
                <a:latin typeface="Consolas"/>
                <a:ea typeface="Consolas"/>
                <a:cs typeface="Consolas"/>
                <a:sym typeface="Consolas"/>
              </a:rPr>
              <a:t>this</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http</a:t>
            </a:r>
            <a:endParaRPr sz="16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post</a:t>
            </a:r>
            <a:r>
              <a:rPr lang="en-US" sz="1600">
                <a:solidFill>
                  <a:srgbClr val="D4D4D4"/>
                </a:solidFill>
                <a:latin typeface="Consolas"/>
                <a:ea typeface="Consolas"/>
                <a:cs typeface="Consolas"/>
                <a:sym typeface="Consolas"/>
              </a:rPr>
              <a:t>&lt;</a:t>
            </a:r>
            <a:r>
              <a:rPr lang="en-US" sz="1600">
                <a:solidFill>
                  <a:srgbClr val="4EC9B0"/>
                </a:solidFill>
                <a:latin typeface="Consolas"/>
                <a:ea typeface="Consolas"/>
                <a:cs typeface="Consolas"/>
                <a:sym typeface="Consolas"/>
              </a:rPr>
              <a:t>JsonExample</a:t>
            </a:r>
            <a:r>
              <a:rPr lang="en-US" sz="1600">
                <a:solidFill>
                  <a:srgbClr val="D4D4D4"/>
                </a:solidFill>
                <a:latin typeface="Consolas"/>
                <a:ea typeface="Consolas"/>
                <a:cs typeface="Consolas"/>
                <a:sym typeface="Consolas"/>
              </a:rPr>
              <a:t>&gt;(</a:t>
            </a:r>
            <a:r>
              <a:rPr lang="en-US" sz="1600">
                <a:solidFill>
                  <a:srgbClr val="CE9178"/>
                </a:solidFill>
                <a:latin typeface="Consolas"/>
                <a:ea typeface="Consolas"/>
                <a:cs typeface="Consolas"/>
                <a:sym typeface="Consolas"/>
              </a:rPr>
              <a:t>'https://jsonplaceholder.typicode.com/posts'</a:t>
            </a: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postExample</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subscribe</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	</a:t>
            </a:r>
            <a:r>
              <a:rPr lang="en-US" sz="1600">
                <a:solidFill>
                  <a:srgbClr val="9CDCFE"/>
                </a:solidFill>
                <a:latin typeface="Consolas"/>
                <a:ea typeface="Consolas"/>
                <a:cs typeface="Consolas"/>
                <a:sym typeface="Consolas"/>
              </a:rPr>
              <a:t>data</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=&gt;</a:t>
            </a:r>
            <a:r>
              <a:rPr lang="en-US" sz="16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600">
                <a:solidFill>
                  <a:srgbClr val="569CD6"/>
                </a:solidFill>
                <a:latin typeface="Consolas"/>
                <a:ea typeface="Consolas"/>
                <a:cs typeface="Consolas"/>
                <a:sym typeface="Consolas"/>
              </a:rPr>
              <a:t>		this</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results</a:t>
            </a:r>
            <a:r>
              <a:rPr lang="en-US" sz="1600">
                <a:solidFill>
                  <a:srgbClr val="D4D4D4"/>
                </a:solidFill>
                <a:latin typeface="Consolas"/>
                <a:ea typeface="Consolas"/>
                <a:cs typeface="Consolas"/>
                <a:sym typeface="Consolas"/>
              </a:rPr>
              <a:t> = </a:t>
            </a:r>
            <a:r>
              <a:rPr lang="en-US" sz="1600">
                <a:solidFill>
                  <a:srgbClr val="9CDCFE"/>
                </a:solidFill>
                <a:latin typeface="Consolas"/>
                <a:ea typeface="Consolas"/>
                <a:cs typeface="Consolas"/>
                <a:sym typeface="Consolas"/>
              </a:rPr>
              <a:t>data</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4EC9B0"/>
                </a:solidFill>
                <a:latin typeface="Consolas"/>
                <a:ea typeface="Consolas"/>
                <a:cs typeface="Consolas"/>
                <a:sym typeface="Consolas"/>
              </a:rPr>
              <a:t>		console</a:t>
            </a: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log</a:t>
            </a:r>
            <a:r>
              <a:rPr lang="en-US" sz="1600">
                <a:solidFill>
                  <a:srgbClr val="D4D4D4"/>
                </a:solidFill>
                <a:latin typeface="Consolas"/>
                <a:ea typeface="Consolas"/>
                <a:cs typeface="Consolas"/>
                <a:sym typeface="Consolas"/>
              </a:rPr>
              <a:t>(</a:t>
            </a:r>
            <a:r>
              <a:rPr lang="en-US" sz="1600">
                <a:solidFill>
                  <a:srgbClr val="569CD6"/>
                </a:solidFill>
                <a:latin typeface="Consolas"/>
                <a:ea typeface="Consolas"/>
                <a:cs typeface="Consolas"/>
                <a:sym typeface="Consolas"/>
              </a:rPr>
              <a:t>this</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results</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	}, </a:t>
            </a:r>
            <a:r>
              <a:rPr lang="en-US" sz="1600">
                <a:solidFill>
                  <a:srgbClr val="9CDCFE"/>
                </a:solidFill>
                <a:latin typeface="Consolas"/>
                <a:ea typeface="Consolas"/>
                <a:cs typeface="Consolas"/>
                <a:sym typeface="Consolas"/>
              </a:rPr>
              <a:t>err</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=&gt;</a:t>
            </a:r>
            <a:r>
              <a:rPr lang="en-US" sz="1600">
                <a:solidFill>
                  <a:srgbClr val="D4D4D4"/>
                </a:solidFill>
                <a:latin typeface="Consolas"/>
                <a:ea typeface="Consolas"/>
                <a:cs typeface="Consolas"/>
                <a:sym typeface="Consolas"/>
              </a:rPr>
              <a:t> {</a:t>
            </a:r>
            <a:endParaRPr/>
          </a:p>
          <a:p>
            <a:pPr indent="0" lvl="0" marL="0" marR="0" rtl="0" algn="l">
              <a:spcBef>
                <a:spcPts val="0"/>
              </a:spcBef>
              <a:spcAft>
                <a:spcPts val="0"/>
              </a:spcAft>
              <a:buNone/>
            </a:pPr>
            <a:r>
              <a:rPr lang="en-US" sz="1600">
                <a:solidFill>
                  <a:srgbClr val="4EC9B0"/>
                </a:solidFill>
                <a:latin typeface="Consolas"/>
                <a:ea typeface="Consolas"/>
                <a:cs typeface="Consolas"/>
                <a:sym typeface="Consolas"/>
              </a:rPr>
              <a:t>		console</a:t>
            </a: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log</a:t>
            </a:r>
            <a:r>
              <a:rPr lang="en-US" sz="1600">
                <a:solidFill>
                  <a:srgbClr val="D4D4D4"/>
                </a:solidFill>
                <a:latin typeface="Consolas"/>
                <a:ea typeface="Consolas"/>
                <a:cs typeface="Consolas"/>
                <a:sym typeface="Consolas"/>
              </a:rPr>
              <a:t>(</a:t>
            </a:r>
            <a:r>
              <a:rPr lang="en-US" sz="1600">
                <a:solidFill>
                  <a:srgbClr val="CE9178"/>
                </a:solidFill>
                <a:latin typeface="Consolas"/>
                <a:ea typeface="Consolas"/>
                <a:cs typeface="Consolas"/>
                <a:sym typeface="Consolas"/>
              </a:rPr>
              <a:t>'Something went wrong!'</a:t>
            </a:r>
            <a:r>
              <a:rPr lang="en-US" sz="1600">
                <a:solidFill>
                  <a:srgbClr val="D4D4D4"/>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D4D4D4"/>
                </a:solidFill>
                <a:latin typeface="Consolas"/>
                <a:ea typeface="Consolas"/>
                <a:cs typeface="Consolas"/>
                <a:sym typeface="Consolas"/>
              </a:rPr>
              <a:t>});</a:t>
            </a:r>
            <a:endParaRPr b="0" sz="1600">
              <a:solidFill>
                <a:srgbClr val="D4D4D4"/>
              </a:solidFill>
              <a:latin typeface="Consolas"/>
              <a:ea typeface="Consolas"/>
              <a:cs typeface="Consolas"/>
              <a:sym typeface="Consolas"/>
            </a:endParaRPr>
          </a:p>
        </p:txBody>
      </p:sp>
      <p:sp>
        <p:nvSpPr>
          <p:cNvPr id="846" name="Google Shape;846;p92"/>
          <p:cNvSpPr/>
          <p:nvPr/>
        </p:nvSpPr>
        <p:spPr>
          <a:xfrm>
            <a:off x="228600" y="1047750"/>
            <a:ext cx="8763000" cy="307616"/>
          </a:xfrm>
          <a:prstGeom prst="round2SameRect">
            <a:avLst>
              <a:gd fmla="val 16667" name="adj1"/>
              <a:gd fmla="val 0" name="adj2"/>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component.ts</a:t>
            </a:r>
            <a:endParaRPr sz="1800">
              <a:solidFill>
                <a:schemeClr val="lt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93"/>
          <p:cNvSpPr txBox="1"/>
          <p:nvPr/>
        </p:nvSpPr>
        <p:spPr>
          <a:xfrm>
            <a:off x="1271325" y="2030800"/>
            <a:ext cx="4571400" cy="1415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lang="en-US" sz="5400">
                <a:solidFill>
                  <a:srgbClr val="000000"/>
                </a:solidFill>
                <a:latin typeface="Calibri"/>
                <a:ea typeface="Calibri"/>
                <a:cs typeface="Calibri"/>
                <a:sym typeface="Calibri"/>
              </a:rPr>
              <a:t>Any Questions</a:t>
            </a:r>
            <a:endParaRPr sz="5400">
              <a:solidFill>
                <a:srgbClr val="000000"/>
              </a:solidFill>
              <a:latin typeface="Calibri"/>
              <a:ea typeface="Calibri"/>
              <a:cs typeface="Calibri"/>
              <a:sym typeface="Calibri"/>
            </a:endParaRPr>
          </a:p>
        </p:txBody>
      </p:sp>
      <p:pic>
        <p:nvPicPr>
          <p:cNvPr id="853" name="Google Shape;853;p93"/>
          <p:cNvPicPr preferRelativeResize="0"/>
          <p:nvPr/>
        </p:nvPicPr>
        <p:blipFill>
          <a:blip r:embed="rId3">
            <a:alphaModFix/>
          </a:blip>
          <a:stretch>
            <a:fillRect/>
          </a:stretch>
        </p:blipFill>
        <p:spPr>
          <a:xfrm>
            <a:off x="5202900" y="1452500"/>
            <a:ext cx="1993699" cy="1993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5"/>
          <p:cNvSpPr txBox="1"/>
          <p:nvPr/>
        </p:nvSpPr>
        <p:spPr>
          <a:xfrm>
            <a:off x="365300" y="89375"/>
            <a:ext cx="59430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4009">
                <a:latin typeface="Calibri"/>
                <a:ea typeface="Calibri"/>
                <a:cs typeface="Calibri"/>
                <a:sym typeface="Calibri"/>
              </a:rPr>
              <a:t>Angular Components</a:t>
            </a:r>
            <a:endParaRPr sz="1685"/>
          </a:p>
        </p:txBody>
      </p:sp>
      <p:sp>
        <p:nvSpPr>
          <p:cNvPr id="120" name="Google Shape;120;p15"/>
          <p:cNvSpPr txBox="1"/>
          <p:nvPr/>
        </p:nvSpPr>
        <p:spPr>
          <a:xfrm>
            <a:off x="365300" y="739325"/>
            <a:ext cx="8102700" cy="3940200"/>
          </a:xfrm>
          <a:prstGeom prst="rect">
            <a:avLst/>
          </a:prstGeom>
          <a:noFill/>
          <a:ln>
            <a:noFill/>
          </a:ln>
        </p:spPr>
        <p:txBody>
          <a:bodyPr anchorCtr="0" anchor="t" bIns="45700" lIns="91425" spcFirstLastPara="1" rIns="91425" wrap="square" tIns="45700">
            <a:noAutofit/>
          </a:bodyPr>
          <a:lstStyle/>
          <a:p>
            <a:pPr indent="-291920" lvl="0" marL="343080" marR="0" rtl="0" algn="just">
              <a:lnSpc>
                <a:spcPct val="115000"/>
              </a:lnSpc>
              <a:spcBef>
                <a:spcPts val="0"/>
              </a:spcBef>
              <a:spcAft>
                <a:spcPts val="0"/>
              </a:spcAft>
              <a:buClr>
                <a:srgbClr val="000000"/>
              </a:buClr>
              <a:buSzPts val="2000"/>
              <a:buFont typeface="Arial"/>
              <a:buChar char="➢"/>
            </a:pPr>
            <a:r>
              <a:rPr lang="en-US" sz="2000">
                <a:latin typeface="Calibri"/>
                <a:ea typeface="Calibri"/>
                <a:cs typeface="Calibri"/>
                <a:sym typeface="Calibri"/>
              </a:rPr>
              <a:t>Angular Component Typescript file:</a:t>
            </a:r>
            <a:endParaRPr sz="2000">
              <a:latin typeface="Calibri"/>
              <a:ea typeface="Calibri"/>
              <a:cs typeface="Calibri"/>
              <a:sym typeface="Calibri"/>
            </a:endParaRPr>
          </a:p>
          <a:p>
            <a:pPr indent="0" lvl="0" marL="457200" marR="0" rtl="0" algn="just">
              <a:lnSpc>
                <a:spcPct val="115000"/>
              </a:lnSpc>
              <a:spcBef>
                <a:spcPts val="0"/>
              </a:spcBef>
              <a:spcAft>
                <a:spcPts val="0"/>
              </a:spcAft>
              <a:buNone/>
            </a:pPr>
            <a:r>
              <a:t/>
            </a:r>
            <a:endParaRPr sz="2000">
              <a:latin typeface="Calibri"/>
              <a:ea typeface="Calibri"/>
              <a:cs typeface="Calibri"/>
              <a:sym typeface="Calibri"/>
            </a:endParaRPr>
          </a:p>
          <a:p>
            <a:pPr indent="0" lvl="0" marL="457200" marR="0" rtl="0" algn="just">
              <a:lnSpc>
                <a:spcPct val="115000"/>
              </a:lnSpc>
              <a:spcBef>
                <a:spcPts val="0"/>
              </a:spcBef>
              <a:spcAft>
                <a:spcPts val="0"/>
              </a:spcAft>
              <a:buNone/>
            </a:pPr>
            <a:r>
              <a:t/>
            </a:r>
            <a:endParaRPr sz="2000">
              <a:latin typeface="Calibri"/>
              <a:ea typeface="Calibri"/>
              <a:cs typeface="Calibri"/>
              <a:sym typeface="Calibri"/>
            </a:endParaRPr>
          </a:p>
          <a:p>
            <a:pPr indent="0" lvl="0" marL="457200" marR="0" rtl="0" algn="just">
              <a:lnSpc>
                <a:spcPct val="115000"/>
              </a:lnSpc>
              <a:spcBef>
                <a:spcPts val="0"/>
              </a:spcBef>
              <a:spcAft>
                <a:spcPts val="0"/>
              </a:spcAft>
              <a:buNone/>
            </a:pPr>
            <a:r>
              <a:t/>
            </a:r>
            <a:endParaRPr sz="2000">
              <a:latin typeface="Calibri"/>
              <a:ea typeface="Calibri"/>
              <a:cs typeface="Calibri"/>
              <a:sym typeface="Calibri"/>
            </a:endParaRPr>
          </a:p>
          <a:p>
            <a:pPr indent="0" lvl="0" marL="457200" marR="0" rtl="0" algn="just">
              <a:lnSpc>
                <a:spcPct val="115000"/>
              </a:lnSpc>
              <a:spcBef>
                <a:spcPts val="0"/>
              </a:spcBef>
              <a:spcAft>
                <a:spcPts val="0"/>
              </a:spcAft>
              <a:buNone/>
            </a:pPr>
            <a:r>
              <a:t/>
            </a:r>
            <a:endParaRPr sz="2000">
              <a:latin typeface="Calibri"/>
              <a:ea typeface="Calibri"/>
              <a:cs typeface="Calibri"/>
              <a:sym typeface="Calibri"/>
            </a:endParaRPr>
          </a:p>
          <a:p>
            <a:pPr indent="0" lvl="0" marL="457200" marR="0" rtl="0" algn="just">
              <a:lnSpc>
                <a:spcPct val="115000"/>
              </a:lnSpc>
              <a:spcBef>
                <a:spcPts val="0"/>
              </a:spcBef>
              <a:spcAft>
                <a:spcPts val="0"/>
              </a:spcAft>
              <a:buNone/>
            </a:pPr>
            <a:r>
              <a:rPr lang="en-US" sz="2000">
                <a:latin typeface="Calibri"/>
                <a:ea typeface="Calibri"/>
                <a:cs typeface="Calibri"/>
                <a:sym typeface="Calibri"/>
              </a:rPr>
              <a:t> </a:t>
            </a:r>
            <a:endParaRPr sz="2000">
              <a:latin typeface="Calibri"/>
              <a:ea typeface="Calibri"/>
              <a:cs typeface="Calibri"/>
              <a:sym typeface="Calibri"/>
            </a:endParaRPr>
          </a:p>
          <a:p>
            <a:pPr indent="-291920" lvl="0" marL="343080" marR="0" rtl="0" algn="just">
              <a:lnSpc>
                <a:spcPct val="115000"/>
              </a:lnSpc>
              <a:spcBef>
                <a:spcPts val="0"/>
              </a:spcBef>
              <a:spcAft>
                <a:spcPts val="0"/>
              </a:spcAft>
              <a:buSzPts val="2000"/>
              <a:buFont typeface="Calibri"/>
              <a:buChar char="➢"/>
            </a:pPr>
            <a:r>
              <a:rPr lang="en-US" sz="2000">
                <a:latin typeface="Calibri"/>
                <a:ea typeface="Calibri"/>
                <a:cs typeface="Calibri"/>
                <a:sym typeface="Calibri"/>
              </a:rPr>
              <a:t>Angular Components are written in </a:t>
            </a:r>
            <a:r>
              <a:rPr i="1" lang="en-US" sz="2000">
                <a:latin typeface="Calibri"/>
                <a:ea typeface="Calibri"/>
                <a:cs typeface="Calibri"/>
                <a:sym typeface="Calibri"/>
              </a:rPr>
              <a:t>Typescript</a:t>
            </a:r>
            <a:r>
              <a:rPr lang="en-US" sz="2000">
                <a:latin typeface="Calibri"/>
                <a:ea typeface="Calibri"/>
                <a:cs typeface="Calibri"/>
                <a:sym typeface="Calibri"/>
              </a:rPr>
              <a:t> which is a Javascript superset. That is important because it makes the code more robust.</a:t>
            </a:r>
            <a:r>
              <a:rPr b="1" lang="en-US" sz="2000">
                <a:solidFill>
                  <a:srgbClr val="1155CC"/>
                </a:solidFill>
                <a:latin typeface="Calibri"/>
                <a:ea typeface="Calibri"/>
                <a:cs typeface="Calibri"/>
                <a:sym typeface="Calibri"/>
              </a:rPr>
              <a:t>              </a:t>
            </a:r>
            <a:endParaRPr sz="2000">
              <a:latin typeface="Calibri"/>
              <a:ea typeface="Calibri"/>
              <a:cs typeface="Calibri"/>
              <a:sym typeface="Calibri"/>
            </a:endParaRPr>
          </a:p>
          <a:p>
            <a:pPr indent="-291920" lvl="0" marL="343080" marR="0" rtl="0" algn="just">
              <a:lnSpc>
                <a:spcPct val="115000"/>
              </a:lnSpc>
              <a:spcBef>
                <a:spcPts val="0"/>
              </a:spcBef>
              <a:spcAft>
                <a:spcPts val="0"/>
              </a:spcAft>
              <a:buSzPts val="2000"/>
              <a:buFont typeface="Calibri"/>
              <a:buChar char="➢"/>
            </a:pPr>
            <a:r>
              <a:rPr i="1" lang="en-US" sz="2000">
                <a:latin typeface="Calibri"/>
                <a:ea typeface="Calibri"/>
                <a:cs typeface="Calibri"/>
                <a:sym typeface="Calibri"/>
              </a:rPr>
              <a:t>Typescript</a:t>
            </a:r>
            <a:r>
              <a:rPr lang="en-US" sz="2000">
                <a:latin typeface="Calibri"/>
                <a:ea typeface="Calibri"/>
                <a:cs typeface="Calibri"/>
                <a:sym typeface="Calibri"/>
              </a:rPr>
              <a:t> doesn’t run on the browser so that it needs to be compiled to Javascript. That is one of the reasons we need Angular CLI.</a:t>
            </a:r>
            <a:endParaRPr sz="2000">
              <a:latin typeface="Calibri"/>
              <a:ea typeface="Calibri"/>
              <a:cs typeface="Calibri"/>
              <a:sym typeface="Calibri"/>
            </a:endParaRPr>
          </a:p>
          <a:p>
            <a:pPr indent="0" lvl="0" marL="0" rtl="0" algn="just">
              <a:lnSpc>
                <a:spcPct val="115000"/>
              </a:lnSpc>
              <a:spcBef>
                <a:spcPts val="0"/>
              </a:spcBef>
              <a:spcAft>
                <a:spcPts val="0"/>
              </a:spcAft>
              <a:buNone/>
            </a:pPr>
            <a:r>
              <a:rPr b="1" lang="en-US" sz="2000">
                <a:solidFill>
                  <a:srgbClr val="1155CC"/>
                </a:solidFill>
                <a:latin typeface="Calibri"/>
                <a:ea typeface="Calibri"/>
                <a:cs typeface="Calibri"/>
                <a:sym typeface="Calibri"/>
              </a:rPr>
              <a:t>                   Typescript = Javascript </a:t>
            </a:r>
            <a:r>
              <a:rPr b="1" lang="en-US" sz="2000">
                <a:solidFill>
                  <a:srgbClr val="FF0000"/>
                </a:solidFill>
                <a:latin typeface="Calibri"/>
                <a:ea typeface="Calibri"/>
                <a:cs typeface="Calibri"/>
                <a:sym typeface="Calibri"/>
              </a:rPr>
              <a:t>+</a:t>
            </a:r>
            <a:r>
              <a:rPr b="1" lang="en-US" sz="2000">
                <a:solidFill>
                  <a:srgbClr val="1155CC"/>
                </a:solidFill>
                <a:latin typeface="Calibri"/>
                <a:ea typeface="Calibri"/>
                <a:cs typeface="Calibri"/>
                <a:sym typeface="Calibri"/>
              </a:rPr>
              <a:t> Classes </a:t>
            </a:r>
            <a:r>
              <a:rPr b="1" lang="en-US" sz="2000">
                <a:solidFill>
                  <a:srgbClr val="FF0000"/>
                </a:solidFill>
                <a:latin typeface="Calibri"/>
                <a:ea typeface="Calibri"/>
                <a:cs typeface="Calibri"/>
                <a:sym typeface="Calibri"/>
              </a:rPr>
              <a:t>+</a:t>
            </a:r>
            <a:r>
              <a:rPr b="1" lang="en-US" sz="2000">
                <a:solidFill>
                  <a:srgbClr val="1155CC"/>
                </a:solidFill>
                <a:latin typeface="Calibri"/>
                <a:ea typeface="Calibri"/>
                <a:cs typeface="Calibri"/>
                <a:sym typeface="Calibri"/>
              </a:rPr>
              <a:t> Interfaces </a:t>
            </a:r>
            <a:r>
              <a:rPr b="1" lang="en-US" sz="2000">
                <a:solidFill>
                  <a:srgbClr val="FF0000"/>
                </a:solidFill>
                <a:latin typeface="Calibri"/>
                <a:ea typeface="Calibri"/>
                <a:cs typeface="Calibri"/>
                <a:sym typeface="Calibri"/>
              </a:rPr>
              <a:t>+</a:t>
            </a:r>
            <a:r>
              <a:rPr b="1" lang="en-US" sz="2000">
                <a:solidFill>
                  <a:srgbClr val="1155CC"/>
                </a:solidFill>
                <a:latin typeface="Calibri"/>
                <a:ea typeface="Calibri"/>
                <a:cs typeface="Calibri"/>
                <a:sym typeface="Calibri"/>
              </a:rPr>
              <a:t> Data Types</a:t>
            </a:r>
            <a:r>
              <a:rPr lang="en-US" sz="2000">
                <a:solidFill>
                  <a:schemeClr val="dk1"/>
                </a:solidFill>
                <a:latin typeface="Calibri"/>
                <a:ea typeface="Calibri"/>
                <a:cs typeface="Calibri"/>
                <a:sym typeface="Calibri"/>
              </a:rPr>
              <a:t> </a:t>
            </a:r>
            <a:endParaRPr sz="2000">
              <a:latin typeface="Calibri"/>
              <a:ea typeface="Calibri"/>
              <a:cs typeface="Calibri"/>
              <a:sym typeface="Calibri"/>
            </a:endParaRPr>
          </a:p>
          <a:p>
            <a:pPr indent="0" lvl="0" marL="0" marR="0" rtl="0" algn="just">
              <a:lnSpc>
                <a:spcPct val="115000"/>
              </a:lnSpc>
              <a:spcBef>
                <a:spcPts val="1000"/>
              </a:spcBef>
              <a:spcAft>
                <a:spcPts val="0"/>
              </a:spcAft>
              <a:buNone/>
            </a:pPr>
            <a:r>
              <a:rPr lang="en-US" sz="2000">
                <a:latin typeface="Calibri"/>
                <a:ea typeface="Calibri"/>
                <a:cs typeface="Calibri"/>
                <a:sym typeface="Calibri"/>
              </a:rPr>
              <a:t>                    </a:t>
            </a:r>
            <a:endParaRPr sz="2000">
              <a:latin typeface="Calibri"/>
              <a:ea typeface="Calibri"/>
              <a:cs typeface="Calibri"/>
              <a:sym typeface="Calibri"/>
            </a:endParaRPr>
          </a:p>
          <a:p>
            <a:pPr indent="0" lvl="0" marL="0" marR="0" rtl="0" algn="just">
              <a:lnSpc>
                <a:spcPct val="115000"/>
              </a:lnSpc>
              <a:spcBef>
                <a:spcPts val="0"/>
              </a:spcBef>
              <a:spcAft>
                <a:spcPts val="0"/>
              </a:spcAft>
              <a:buNone/>
            </a:pPr>
            <a:r>
              <a:t/>
            </a:r>
            <a:endParaRPr sz="2000">
              <a:latin typeface="Calibri"/>
              <a:ea typeface="Calibri"/>
              <a:cs typeface="Calibri"/>
              <a:sym typeface="Calibri"/>
            </a:endParaRPr>
          </a:p>
          <a:p>
            <a:pPr indent="0" lvl="0" marL="0" marR="0" rtl="0" algn="just">
              <a:lnSpc>
                <a:spcPct val="115000"/>
              </a:lnSpc>
              <a:spcBef>
                <a:spcPts val="0"/>
              </a:spcBef>
              <a:spcAft>
                <a:spcPts val="0"/>
              </a:spcAft>
              <a:buNone/>
            </a:pPr>
            <a:r>
              <a:t/>
            </a:r>
            <a:endParaRPr sz="2000">
              <a:latin typeface="Calibri"/>
              <a:ea typeface="Calibri"/>
              <a:cs typeface="Calibri"/>
              <a:sym typeface="Calibri"/>
            </a:endParaRPr>
          </a:p>
        </p:txBody>
      </p:sp>
      <p:pic>
        <p:nvPicPr>
          <p:cNvPr id="121" name="Google Shape;121;p15"/>
          <p:cNvPicPr preferRelativeResize="0"/>
          <p:nvPr/>
        </p:nvPicPr>
        <p:blipFill>
          <a:blip r:embed="rId3">
            <a:alphaModFix/>
          </a:blip>
          <a:stretch>
            <a:fillRect/>
          </a:stretch>
        </p:blipFill>
        <p:spPr>
          <a:xfrm>
            <a:off x="1005725" y="1165987"/>
            <a:ext cx="5199300" cy="1645825"/>
          </a:xfrm>
          <a:prstGeom prst="rect">
            <a:avLst/>
          </a:prstGeom>
          <a:noFill/>
          <a:ln>
            <a:noFill/>
          </a:ln>
        </p:spPr>
      </p:pic>
      <p:pic>
        <p:nvPicPr>
          <p:cNvPr id="122" name="Google Shape;122;p15"/>
          <p:cNvPicPr preferRelativeResize="0"/>
          <p:nvPr/>
        </p:nvPicPr>
        <p:blipFill>
          <a:blip r:embed="rId4">
            <a:alphaModFix/>
          </a:blip>
          <a:stretch>
            <a:fillRect/>
          </a:stretch>
        </p:blipFill>
        <p:spPr>
          <a:xfrm>
            <a:off x="6454000" y="1177938"/>
            <a:ext cx="1806599" cy="16219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